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5.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6.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7.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8.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9.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0.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1.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2.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13.xml" ContentType="application/vnd.openxmlformats-officedocument.presentationml.tags+xml"/>
  <Override PartName="/ppt/notesSlides/notesSlide59.xml" ContentType="application/vnd.openxmlformats-officedocument.presentationml.notesSlide+xml"/>
  <Override PartName="/ppt/tags/tag14.xml" ContentType="application/vnd.openxmlformats-officedocument.presentationml.tags+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handoutMasterIdLst>
    <p:handoutMasterId r:id="rId67"/>
  </p:handoutMasterIdLst>
  <p:sldIdLst>
    <p:sldId id="326" r:id="rId2"/>
    <p:sldId id="574" r:id="rId3"/>
    <p:sldId id="337" r:id="rId4"/>
    <p:sldId id="424" r:id="rId5"/>
    <p:sldId id="441" r:id="rId6"/>
    <p:sldId id="515" r:id="rId7"/>
    <p:sldId id="470" r:id="rId8"/>
    <p:sldId id="448" r:id="rId9"/>
    <p:sldId id="517" r:id="rId10"/>
    <p:sldId id="519" r:id="rId11"/>
    <p:sldId id="518" r:id="rId12"/>
    <p:sldId id="521" r:id="rId13"/>
    <p:sldId id="523" r:id="rId14"/>
    <p:sldId id="537" r:id="rId15"/>
    <p:sldId id="538" r:id="rId16"/>
    <p:sldId id="522" r:id="rId17"/>
    <p:sldId id="546" r:id="rId18"/>
    <p:sldId id="535" r:id="rId19"/>
    <p:sldId id="545" r:id="rId20"/>
    <p:sldId id="536" r:id="rId21"/>
    <p:sldId id="524" r:id="rId22"/>
    <p:sldId id="539" r:id="rId23"/>
    <p:sldId id="525" r:id="rId24"/>
    <p:sldId id="540" r:id="rId25"/>
    <p:sldId id="547" r:id="rId26"/>
    <p:sldId id="526" r:id="rId27"/>
    <p:sldId id="543" r:id="rId28"/>
    <p:sldId id="548" r:id="rId29"/>
    <p:sldId id="527" r:id="rId30"/>
    <p:sldId id="549" r:id="rId31"/>
    <p:sldId id="550" r:id="rId32"/>
    <p:sldId id="551" r:id="rId33"/>
    <p:sldId id="552" r:id="rId34"/>
    <p:sldId id="553" r:id="rId35"/>
    <p:sldId id="554" r:id="rId36"/>
    <p:sldId id="528" r:id="rId37"/>
    <p:sldId id="555" r:id="rId38"/>
    <p:sldId id="558" r:id="rId39"/>
    <p:sldId id="559" r:id="rId40"/>
    <p:sldId id="560" r:id="rId41"/>
    <p:sldId id="529" r:id="rId42"/>
    <p:sldId id="561" r:id="rId43"/>
    <p:sldId id="562" r:id="rId44"/>
    <p:sldId id="530" r:id="rId45"/>
    <p:sldId id="563" r:id="rId46"/>
    <p:sldId id="571" r:id="rId47"/>
    <p:sldId id="531" r:id="rId48"/>
    <p:sldId id="564" r:id="rId49"/>
    <p:sldId id="572" r:id="rId50"/>
    <p:sldId id="532" r:id="rId51"/>
    <p:sldId id="565" r:id="rId52"/>
    <p:sldId id="573" r:id="rId53"/>
    <p:sldId id="566" r:id="rId54"/>
    <p:sldId id="533" r:id="rId55"/>
    <p:sldId id="567" r:id="rId56"/>
    <p:sldId id="534" r:id="rId57"/>
    <p:sldId id="568" r:id="rId58"/>
    <p:sldId id="569" r:id="rId59"/>
    <p:sldId id="570" r:id="rId60"/>
    <p:sldId id="575" r:id="rId61"/>
    <p:sldId id="303" r:id="rId62"/>
    <p:sldId id="576" r:id="rId63"/>
    <p:sldId id="305" r:id="rId64"/>
    <p:sldId id="577" r:id="rId65"/>
  </p:sldIdLst>
  <p:sldSz cx="9144000" cy="5715000" type="screen16x10"/>
  <p:notesSz cx="6797675" cy="9926638"/>
  <p:custDataLst>
    <p:tags r:id="rId6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1" pos="2880" userDrawn="1">
          <p15:clr>
            <a:srgbClr val="A4A3A4"/>
          </p15:clr>
        </p15:guide>
        <p15:guide id="12" orient="horz" pos="938" userDrawn="1">
          <p15:clr>
            <a:srgbClr val="A4A3A4"/>
          </p15:clr>
        </p15:guide>
        <p15:guide id="13" orient="horz" pos="1777" userDrawn="1">
          <p15:clr>
            <a:srgbClr val="A4A3A4"/>
          </p15:clr>
        </p15:guide>
        <p15:guide id="14" orient="horz" pos="1732" userDrawn="1">
          <p15:clr>
            <a:srgbClr val="A4A3A4"/>
          </p15:clr>
        </p15:guide>
        <p15:guide id="15" pos="10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1C2"/>
    <a:srgbClr val="7150A0"/>
    <a:srgbClr val="FE7828"/>
    <a:srgbClr val="F3F8FE"/>
    <a:srgbClr val="0B7C8A"/>
    <a:srgbClr val="668E32"/>
    <a:srgbClr val="8FC53F"/>
    <a:srgbClr val="00FF08"/>
    <a:srgbClr val="0C4EFC"/>
    <a:srgbClr val="EE4639"/>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9" autoAdjust="0"/>
    <p:restoredTop sz="93948" autoAdjust="0"/>
  </p:normalViewPr>
  <p:slideViewPr>
    <p:cSldViewPr snapToGrid="0" snapToObjects="1" showGuides="1">
      <p:cViewPr varScale="1">
        <p:scale>
          <a:sx n="128" d="100"/>
          <a:sy n="128" d="100"/>
        </p:scale>
        <p:origin x="1086" y="120"/>
      </p:cViewPr>
      <p:guideLst>
        <p:guide pos="2880"/>
        <p:guide orient="horz" pos="938"/>
        <p:guide orient="horz" pos="1777"/>
        <p:guide orient="horz" pos="1732"/>
        <p:guide pos="1088"/>
      </p:guideLst>
    </p:cSldViewPr>
  </p:slideViewPr>
  <p:notesTextViewPr>
    <p:cViewPr>
      <p:scale>
        <a:sx n="3" d="2"/>
        <a:sy n="3" d="2"/>
      </p:scale>
      <p:origin x="0" y="0"/>
    </p:cViewPr>
  </p:notesTextViewPr>
  <p:sorterViewPr>
    <p:cViewPr varScale="1">
      <p:scale>
        <a:sx n="1" d="1"/>
        <a:sy n="1" d="1"/>
      </p:scale>
      <p:origin x="0" y="-6000"/>
    </p:cViewPr>
  </p:sorterViewPr>
  <p:notesViewPr>
    <p:cSldViewPr snapToGrid="0" snapToObjects="1">
      <p:cViewPr varScale="1">
        <p:scale>
          <a:sx n="46" d="100"/>
          <a:sy n="46" d="100"/>
        </p:scale>
        <p:origin x="2988"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11932DC7-834F-6148-86AF-F72164F7FFC1}" type="datetimeFigureOut">
              <a:rPr lang="es-ES" smtClean="0"/>
              <a:t>09/08/2024</a:t>
            </a:fld>
            <a:endParaRPr lang="es-ES"/>
          </a:p>
        </p:txBody>
      </p:sp>
      <p:sp>
        <p:nvSpPr>
          <p:cNvPr id="4" name="Marcador de pie de página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6CEA6FD5-E31A-6D44-BE80-5A94AC694FC0}" type="slidenum">
              <a:rPr lang="es-ES" smtClean="0"/>
              <a:t>‹Nº›</a:t>
            </a:fld>
            <a:endParaRPr lang="es-ES"/>
          </a:p>
        </p:txBody>
      </p:sp>
    </p:spTree>
    <p:extLst>
      <p:ext uri="{BB962C8B-B14F-4D97-AF65-F5344CB8AC3E}">
        <p14:creationId xmlns:p14="http://schemas.microsoft.com/office/powerpoint/2010/main" val="3426518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50443" y="1"/>
            <a:ext cx="2945659" cy="498056"/>
          </a:xfrm>
          <a:prstGeom prst="rect">
            <a:avLst/>
          </a:prstGeom>
        </p:spPr>
        <p:txBody>
          <a:bodyPr vert="horz" lIns="91440" tIns="45720" rIns="91440" bIns="45720" rtlCol="0"/>
          <a:lstStyle>
            <a:lvl1pPr algn="r">
              <a:defRPr sz="1200"/>
            </a:lvl1pPr>
          </a:lstStyle>
          <a:p>
            <a:fld id="{FFDF1720-AE80-4069-8D89-2C76E8AFD874}" type="datetimeFigureOut">
              <a:rPr lang="es-PE" smtClean="0"/>
              <a:t>9/08/2024</a:t>
            </a:fld>
            <a:endParaRPr lang="es-PE"/>
          </a:p>
        </p:txBody>
      </p:sp>
      <p:sp>
        <p:nvSpPr>
          <p:cNvPr id="4" name="Marcador de imagen de diapositiva 3"/>
          <p:cNvSpPr>
            <a:spLocks noGrp="1" noRot="1" noChangeAspect="1"/>
          </p:cNvSpPr>
          <p:nvPr>
            <p:ph type="sldImg" idx="2"/>
          </p:nvPr>
        </p:nvSpPr>
        <p:spPr>
          <a:xfrm>
            <a:off x="719138" y="1241425"/>
            <a:ext cx="5359400" cy="3349625"/>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79768" y="4777194"/>
            <a:ext cx="5438140" cy="3908615"/>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F56700CA-E45F-416D-B659-25554F846B43}" type="slidenum">
              <a:rPr lang="es-PE" smtClean="0"/>
              <a:t>‹Nº›</a:t>
            </a:fld>
            <a:endParaRPr lang="es-PE"/>
          </a:p>
        </p:txBody>
      </p:sp>
    </p:spTree>
    <p:extLst>
      <p:ext uri="{BB962C8B-B14F-4D97-AF65-F5344CB8AC3E}">
        <p14:creationId xmlns:p14="http://schemas.microsoft.com/office/powerpoint/2010/main" val="1248527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_Qh3LwoDyF4"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a:t>
            </a:fld>
            <a:endParaRPr lang="es-PE"/>
          </a:p>
        </p:txBody>
      </p:sp>
    </p:spTree>
    <p:extLst>
      <p:ext uri="{BB962C8B-B14F-4D97-AF65-F5344CB8AC3E}">
        <p14:creationId xmlns:p14="http://schemas.microsoft.com/office/powerpoint/2010/main" val="1138461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Arial" panose="020B0604020202020204" pitchFamily="34" charset="0"/>
                <a:cs typeface="Arial" panose="020B0604020202020204" pitchFamily="34" charset="0"/>
              </a:rPr>
              <a:t>Vemos un puente en excelentes condiciones y buen estado con capacidad de carga de 48 toneladas. Pero son muy pocos así, la mayoría están en mal estado o no existen. Se calcula que el déficit de infraestructura en el Perú se calcula en US$ 159, 549 millones del 2016 al 2025.</a:t>
            </a:r>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11</a:t>
            </a:fld>
            <a:endParaRPr lang="es-PE"/>
          </a:p>
        </p:txBody>
      </p:sp>
    </p:spTree>
    <p:extLst>
      <p:ext uri="{BB962C8B-B14F-4D97-AF65-F5344CB8AC3E}">
        <p14:creationId xmlns:p14="http://schemas.microsoft.com/office/powerpoint/2010/main" val="2827060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12</a:t>
            </a:fld>
            <a:endParaRPr lang="es-PE"/>
          </a:p>
        </p:txBody>
      </p:sp>
    </p:spTree>
    <p:extLst>
      <p:ext uri="{BB962C8B-B14F-4D97-AF65-F5344CB8AC3E}">
        <p14:creationId xmlns:p14="http://schemas.microsoft.com/office/powerpoint/2010/main" val="2077016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13</a:t>
            </a:fld>
            <a:endParaRPr lang="es-PE"/>
          </a:p>
        </p:txBody>
      </p:sp>
    </p:spTree>
    <p:extLst>
      <p:ext uri="{BB962C8B-B14F-4D97-AF65-F5344CB8AC3E}">
        <p14:creationId xmlns:p14="http://schemas.microsoft.com/office/powerpoint/2010/main" val="594428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Arial" panose="020B0604020202020204" pitchFamily="34" charset="0"/>
                <a:cs typeface="Arial" panose="020B0604020202020204" pitchFamily="34" charset="0"/>
              </a:rPr>
              <a:t>Sistemas semi automáticos de carga</a:t>
            </a:r>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14</a:t>
            </a:fld>
            <a:endParaRPr lang="es-PE"/>
          </a:p>
        </p:txBody>
      </p:sp>
    </p:spTree>
    <p:extLst>
      <p:ext uri="{BB962C8B-B14F-4D97-AF65-F5344CB8AC3E}">
        <p14:creationId xmlns:p14="http://schemas.microsoft.com/office/powerpoint/2010/main" val="3828801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15</a:t>
            </a:fld>
            <a:endParaRPr lang="es-PE"/>
          </a:p>
        </p:txBody>
      </p:sp>
    </p:spTree>
    <p:extLst>
      <p:ext uri="{BB962C8B-B14F-4D97-AF65-F5344CB8AC3E}">
        <p14:creationId xmlns:p14="http://schemas.microsoft.com/office/powerpoint/2010/main" val="3275836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16</a:t>
            </a:fld>
            <a:endParaRPr lang="es-PE"/>
          </a:p>
        </p:txBody>
      </p:sp>
    </p:spTree>
    <p:extLst>
      <p:ext uri="{BB962C8B-B14F-4D97-AF65-F5344CB8AC3E}">
        <p14:creationId xmlns:p14="http://schemas.microsoft.com/office/powerpoint/2010/main" val="386558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17</a:t>
            </a:fld>
            <a:endParaRPr lang="es-PE"/>
          </a:p>
        </p:txBody>
      </p:sp>
    </p:spTree>
    <p:extLst>
      <p:ext uri="{BB962C8B-B14F-4D97-AF65-F5344CB8AC3E}">
        <p14:creationId xmlns:p14="http://schemas.microsoft.com/office/powerpoint/2010/main" val="3466424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18</a:t>
            </a:fld>
            <a:endParaRPr lang="es-PE"/>
          </a:p>
        </p:txBody>
      </p:sp>
    </p:spTree>
    <p:extLst>
      <p:ext uri="{BB962C8B-B14F-4D97-AF65-F5344CB8AC3E}">
        <p14:creationId xmlns:p14="http://schemas.microsoft.com/office/powerpoint/2010/main" val="3752733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19</a:t>
            </a:fld>
            <a:endParaRPr lang="es-PE"/>
          </a:p>
        </p:txBody>
      </p:sp>
    </p:spTree>
    <p:extLst>
      <p:ext uri="{BB962C8B-B14F-4D97-AF65-F5344CB8AC3E}">
        <p14:creationId xmlns:p14="http://schemas.microsoft.com/office/powerpoint/2010/main" val="3644005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20</a:t>
            </a:fld>
            <a:endParaRPr lang="es-PE"/>
          </a:p>
        </p:txBody>
      </p:sp>
    </p:spTree>
    <p:extLst>
      <p:ext uri="{BB962C8B-B14F-4D97-AF65-F5344CB8AC3E}">
        <p14:creationId xmlns:p14="http://schemas.microsoft.com/office/powerpoint/2010/main" val="1855690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a:t>
            </a:fld>
            <a:endParaRPr lang="es-PE"/>
          </a:p>
        </p:txBody>
      </p:sp>
    </p:spTree>
    <p:extLst>
      <p:ext uri="{BB962C8B-B14F-4D97-AF65-F5344CB8AC3E}">
        <p14:creationId xmlns:p14="http://schemas.microsoft.com/office/powerpoint/2010/main" val="614306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21</a:t>
            </a:fld>
            <a:endParaRPr lang="es-PE"/>
          </a:p>
        </p:txBody>
      </p:sp>
    </p:spTree>
    <p:extLst>
      <p:ext uri="{BB962C8B-B14F-4D97-AF65-F5344CB8AC3E}">
        <p14:creationId xmlns:p14="http://schemas.microsoft.com/office/powerpoint/2010/main" val="1551883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22</a:t>
            </a:fld>
            <a:endParaRPr lang="es-PE"/>
          </a:p>
        </p:txBody>
      </p:sp>
    </p:spTree>
    <p:extLst>
      <p:ext uri="{BB962C8B-B14F-4D97-AF65-F5344CB8AC3E}">
        <p14:creationId xmlns:p14="http://schemas.microsoft.com/office/powerpoint/2010/main" val="687184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23</a:t>
            </a:fld>
            <a:endParaRPr lang="es-PE"/>
          </a:p>
        </p:txBody>
      </p:sp>
    </p:spTree>
    <p:extLst>
      <p:ext uri="{BB962C8B-B14F-4D97-AF65-F5344CB8AC3E}">
        <p14:creationId xmlns:p14="http://schemas.microsoft.com/office/powerpoint/2010/main" val="3378490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24</a:t>
            </a:fld>
            <a:endParaRPr lang="es-PE"/>
          </a:p>
        </p:txBody>
      </p:sp>
    </p:spTree>
    <p:extLst>
      <p:ext uri="{BB962C8B-B14F-4D97-AF65-F5344CB8AC3E}">
        <p14:creationId xmlns:p14="http://schemas.microsoft.com/office/powerpoint/2010/main" val="3033403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Arial" panose="020B0604020202020204" pitchFamily="34" charset="0"/>
                <a:cs typeface="Arial" panose="020B0604020202020204" pitchFamily="34" charset="0"/>
              </a:rPr>
              <a:t>Duración: 3:42 minutos</a:t>
            </a:r>
          </a:p>
          <a:p>
            <a:r>
              <a:rPr lang="es-ES" dirty="0">
                <a:latin typeface="Arial" panose="020B0604020202020204" pitchFamily="34" charset="0"/>
                <a:cs typeface="Arial" panose="020B0604020202020204" pitchFamily="34" charset="0"/>
              </a:rPr>
              <a:t>Impala es una empresa de última tecnología en estos procesos.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latin typeface="Arial" panose="020B0604020202020204" pitchFamily="34" charset="0"/>
                <a:cs typeface="Arial" panose="020B0604020202020204" pitchFamily="34" charset="0"/>
              </a:rPr>
              <a:t>Puede ver otro ejemplo en </a:t>
            </a:r>
            <a:r>
              <a:rPr lang="es-ES" sz="1200" b="1" i="0" kern="1200" dirty="0">
                <a:solidFill>
                  <a:schemeClr val="tx1"/>
                </a:solidFill>
                <a:effectLst/>
                <a:latin typeface="+mn-lt"/>
                <a:ea typeface="+mn-ea"/>
                <a:cs typeface="+mn-cs"/>
              </a:rPr>
              <a:t>Faja de minerales del Callao sumará 3 millones de toneladas embarcadas en su primer año de operaciones </a:t>
            </a:r>
            <a:r>
              <a:rPr lang="es-ES" sz="1200" spc="-10" dirty="0">
                <a:solidFill>
                  <a:srgbClr val="262626"/>
                </a:solidFill>
                <a:cs typeface="Source Sans Pro"/>
                <a:hlinkClick r:id="rId3"/>
              </a:rPr>
              <a:t>https://www.youtube.com/watch?v=_Qh3LwoDyF4</a:t>
            </a:r>
            <a:endParaRPr lang="es-ES" sz="1200" spc="-10" dirty="0">
              <a:solidFill>
                <a:srgbClr val="262626"/>
              </a:solidFill>
              <a:cs typeface="Source Sans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 </a:t>
            </a: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25</a:t>
            </a:fld>
            <a:endParaRPr lang="es-PE"/>
          </a:p>
        </p:txBody>
      </p:sp>
    </p:spTree>
    <p:extLst>
      <p:ext uri="{BB962C8B-B14F-4D97-AF65-F5344CB8AC3E}">
        <p14:creationId xmlns:p14="http://schemas.microsoft.com/office/powerpoint/2010/main" val="926923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latin typeface="Arial" panose="020B0604020202020204" pitchFamily="34" charset="0"/>
                <a:cs typeface="Arial" panose="020B0604020202020204" pitchFamily="34" charset="0"/>
              </a:rPr>
              <a:t>https://www.antamina.com/proceso-productivo/</a:t>
            </a: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26</a:t>
            </a:fld>
            <a:endParaRPr lang="es-PE"/>
          </a:p>
        </p:txBody>
      </p:sp>
    </p:spTree>
    <p:extLst>
      <p:ext uri="{BB962C8B-B14F-4D97-AF65-F5344CB8AC3E}">
        <p14:creationId xmlns:p14="http://schemas.microsoft.com/office/powerpoint/2010/main" val="2823088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27</a:t>
            </a:fld>
            <a:endParaRPr lang="es-PE"/>
          </a:p>
        </p:txBody>
      </p:sp>
    </p:spTree>
    <p:extLst>
      <p:ext uri="{BB962C8B-B14F-4D97-AF65-F5344CB8AC3E}">
        <p14:creationId xmlns:p14="http://schemas.microsoft.com/office/powerpoint/2010/main" val="2266720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28</a:t>
            </a:fld>
            <a:endParaRPr lang="es-PE"/>
          </a:p>
        </p:txBody>
      </p:sp>
    </p:spTree>
    <p:extLst>
      <p:ext uri="{BB962C8B-B14F-4D97-AF65-F5344CB8AC3E}">
        <p14:creationId xmlns:p14="http://schemas.microsoft.com/office/powerpoint/2010/main" val="17652442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29</a:t>
            </a:fld>
            <a:endParaRPr lang="es-PE"/>
          </a:p>
        </p:txBody>
      </p:sp>
    </p:spTree>
    <p:extLst>
      <p:ext uri="{BB962C8B-B14F-4D97-AF65-F5344CB8AC3E}">
        <p14:creationId xmlns:p14="http://schemas.microsoft.com/office/powerpoint/2010/main" val="2461441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30</a:t>
            </a:fld>
            <a:endParaRPr lang="es-PE"/>
          </a:p>
        </p:txBody>
      </p:sp>
    </p:spTree>
    <p:extLst>
      <p:ext uri="{BB962C8B-B14F-4D97-AF65-F5344CB8AC3E}">
        <p14:creationId xmlns:p14="http://schemas.microsoft.com/office/powerpoint/2010/main" val="976823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a:t>
            </a:fld>
            <a:endParaRPr lang="es-PE"/>
          </a:p>
        </p:txBody>
      </p:sp>
    </p:spTree>
    <p:extLst>
      <p:ext uri="{BB962C8B-B14F-4D97-AF65-F5344CB8AC3E}">
        <p14:creationId xmlns:p14="http://schemas.microsoft.com/office/powerpoint/2010/main" val="1134454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Arial" panose="020B0604020202020204" pitchFamily="34" charset="0"/>
                <a:cs typeface="Arial" panose="020B0604020202020204" pitchFamily="34" charset="0"/>
              </a:rPr>
              <a:t>El DRP requiere de políticas de inventario como tamaño de lote, inventarios de seguridad y tiempos de reaprovisionamiento. Se debe tomar en cuenta el inventario inicial para iniciar el proceso.</a:t>
            </a:r>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31</a:t>
            </a:fld>
            <a:endParaRPr lang="es-PE"/>
          </a:p>
        </p:txBody>
      </p:sp>
    </p:spTree>
    <p:extLst>
      <p:ext uri="{BB962C8B-B14F-4D97-AF65-F5344CB8AC3E}">
        <p14:creationId xmlns:p14="http://schemas.microsoft.com/office/powerpoint/2010/main" val="13443070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32</a:t>
            </a:fld>
            <a:endParaRPr lang="es-PE"/>
          </a:p>
        </p:txBody>
      </p:sp>
    </p:spTree>
    <p:extLst>
      <p:ext uri="{BB962C8B-B14F-4D97-AF65-F5344CB8AC3E}">
        <p14:creationId xmlns:p14="http://schemas.microsoft.com/office/powerpoint/2010/main" val="1315753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33</a:t>
            </a:fld>
            <a:endParaRPr lang="es-PE"/>
          </a:p>
        </p:txBody>
      </p:sp>
    </p:spTree>
    <p:extLst>
      <p:ext uri="{BB962C8B-B14F-4D97-AF65-F5344CB8AC3E}">
        <p14:creationId xmlns:p14="http://schemas.microsoft.com/office/powerpoint/2010/main" val="38187346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34</a:t>
            </a:fld>
            <a:endParaRPr lang="es-PE"/>
          </a:p>
        </p:txBody>
      </p:sp>
    </p:spTree>
    <p:extLst>
      <p:ext uri="{BB962C8B-B14F-4D97-AF65-F5344CB8AC3E}">
        <p14:creationId xmlns:p14="http://schemas.microsoft.com/office/powerpoint/2010/main" val="3200941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35</a:t>
            </a:fld>
            <a:endParaRPr lang="es-PE"/>
          </a:p>
        </p:txBody>
      </p:sp>
    </p:spTree>
    <p:extLst>
      <p:ext uri="{BB962C8B-B14F-4D97-AF65-F5344CB8AC3E}">
        <p14:creationId xmlns:p14="http://schemas.microsoft.com/office/powerpoint/2010/main" val="577004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36</a:t>
            </a:fld>
            <a:endParaRPr lang="es-PE"/>
          </a:p>
        </p:txBody>
      </p:sp>
    </p:spTree>
    <p:extLst>
      <p:ext uri="{BB962C8B-B14F-4D97-AF65-F5344CB8AC3E}">
        <p14:creationId xmlns:p14="http://schemas.microsoft.com/office/powerpoint/2010/main" val="30399172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37</a:t>
            </a:fld>
            <a:endParaRPr lang="es-PE"/>
          </a:p>
        </p:txBody>
      </p:sp>
    </p:spTree>
    <p:extLst>
      <p:ext uri="{BB962C8B-B14F-4D97-AF65-F5344CB8AC3E}">
        <p14:creationId xmlns:p14="http://schemas.microsoft.com/office/powerpoint/2010/main" val="26676017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mn-lt"/>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38</a:t>
            </a:fld>
            <a:endParaRPr lang="es-PE"/>
          </a:p>
        </p:txBody>
      </p:sp>
    </p:spTree>
    <p:extLst>
      <p:ext uri="{BB962C8B-B14F-4D97-AF65-F5344CB8AC3E}">
        <p14:creationId xmlns:p14="http://schemas.microsoft.com/office/powerpoint/2010/main" val="23710269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latin typeface="+mn-lt"/>
                <a:cs typeface="Arial" panose="020B0604020202020204" pitchFamily="34" charset="0"/>
              </a:rPr>
              <a:t>Costo por envío: ¿Qué mide?</a:t>
            </a:r>
          </a:p>
          <a:p>
            <a:endParaRPr lang="es-ES" dirty="0">
              <a:latin typeface="+mn-lt"/>
              <a:cs typeface="Arial" panose="020B0604020202020204" pitchFamily="34" charset="0"/>
            </a:endParaRPr>
          </a:p>
          <a:p>
            <a:r>
              <a:rPr lang="es-ES" dirty="0">
                <a:latin typeface="+mn-lt"/>
                <a:cs typeface="Arial" panose="020B0604020202020204" pitchFamily="34" charset="0"/>
              </a:rPr>
              <a:t>Este indicador muestra cuánto cuesta hacer cada entrega.</a:t>
            </a:r>
          </a:p>
          <a:p>
            <a:endParaRPr lang="es-ES" dirty="0">
              <a:latin typeface="+mn-lt"/>
              <a:cs typeface="Arial" panose="020B0604020202020204" pitchFamily="34" charset="0"/>
            </a:endParaRPr>
          </a:p>
          <a:p>
            <a:r>
              <a:rPr lang="es-ES" dirty="0">
                <a:latin typeface="+mn-lt"/>
                <a:cs typeface="Arial" panose="020B0604020202020204" pitchFamily="34" charset="0"/>
              </a:rPr>
              <a:t>¿Por qué es importante? Si no conoces los costos, no se puede establecer un precio competitivo ni identificar áreas de ahorro. Este indicador es útil para identificar oportunidades de ahorro y optimizar el uso de recursos.</a:t>
            </a:r>
          </a:p>
          <a:p>
            <a:endParaRPr lang="es-ES" dirty="0">
              <a:latin typeface="+mn-lt"/>
              <a:cs typeface="Arial" panose="020B0604020202020204" pitchFamily="34" charset="0"/>
            </a:endParaRPr>
          </a:p>
          <a:p>
            <a:r>
              <a:rPr lang="es-ES" dirty="0">
                <a:latin typeface="+mn-lt"/>
                <a:cs typeface="Arial" panose="020B0604020202020204" pitchFamily="34" charset="0"/>
              </a:rPr>
              <a:t>¿Cómo mejorarlo? Se puede buscar proveedores más económicos, mejorar la eficiencia del combustible o encontrar rutas más cortas.</a:t>
            </a:r>
          </a:p>
          <a:p>
            <a:endParaRPr lang="es-ES" dirty="0">
              <a:latin typeface="+mn-lt"/>
              <a:cs typeface="Arial" panose="020B0604020202020204" pitchFamily="34" charset="0"/>
            </a:endParaRPr>
          </a:p>
          <a:p>
            <a:r>
              <a:rPr lang="es-ES" b="1" dirty="0">
                <a:latin typeface="+mn-lt"/>
                <a:cs typeface="Arial" panose="020B0604020202020204" pitchFamily="34" charset="0"/>
              </a:rPr>
              <a:t>Tasa de entrega exitosa ¿Qué mide?</a:t>
            </a:r>
          </a:p>
          <a:p>
            <a:endParaRPr lang="es-ES" dirty="0">
              <a:latin typeface="+mn-lt"/>
              <a:cs typeface="Arial" panose="020B0604020202020204" pitchFamily="34" charset="0"/>
            </a:endParaRPr>
          </a:p>
          <a:p>
            <a:r>
              <a:rPr lang="es-ES" dirty="0">
                <a:latin typeface="+mn-lt"/>
                <a:cs typeface="Arial" panose="020B0604020202020204" pitchFamily="34" charset="0"/>
              </a:rPr>
              <a:t>La tasa de entrega exitosa hace un seguimiento de cuántas entregas se completaron sin problemas como devoluciones, retrasos o daños.</a:t>
            </a:r>
          </a:p>
          <a:p>
            <a:endParaRPr lang="es-ES" dirty="0">
              <a:latin typeface="+mn-lt"/>
              <a:cs typeface="Arial" panose="020B0604020202020204" pitchFamily="34" charset="0"/>
            </a:endParaRPr>
          </a:p>
          <a:p>
            <a:r>
              <a:rPr lang="es-ES" dirty="0">
                <a:latin typeface="+mn-lt"/>
                <a:cs typeface="Arial" panose="020B0604020202020204" pitchFamily="34" charset="0"/>
              </a:rPr>
              <a:t>¿Por qué es importante? Una tasa alta de entrega exitosa se traduce en clientes satisfechos, lo cual es el objetivo final de cualquier empresa.</a:t>
            </a:r>
          </a:p>
          <a:p>
            <a:endParaRPr lang="es-ES" dirty="0">
              <a:latin typeface="+mn-lt"/>
              <a:cs typeface="Arial" panose="020B0604020202020204" pitchFamily="34" charset="0"/>
            </a:endParaRPr>
          </a:p>
          <a:p>
            <a:r>
              <a:rPr lang="es-ES" dirty="0">
                <a:latin typeface="+mn-lt"/>
                <a:cs typeface="Arial" panose="020B0604020202020204" pitchFamily="34" charset="0"/>
              </a:rPr>
              <a:t>¿Cómo mejorarlo? Un sistema de seguimiento efectivo, personal bien capacitado y vehículos en buen estado son clave.</a:t>
            </a:r>
          </a:p>
          <a:p>
            <a:endParaRPr lang="es-ES" dirty="0">
              <a:latin typeface="+mn-lt"/>
              <a:cs typeface="Arial" panose="020B0604020202020204" pitchFamily="34" charset="0"/>
            </a:endParaRPr>
          </a:p>
          <a:p>
            <a:r>
              <a:rPr lang="es-ES" b="1" dirty="0">
                <a:latin typeface="+mn-lt"/>
                <a:cs typeface="Arial" panose="020B0604020202020204" pitchFamily="34" charset="0"/>
              </a:rPr>
              <a:t>Tiempo de entrega ¿Qué mide?</a:t>
            </a:r>
          </a:p>
          <a:p>
            <a:endParaRPr lang="es-ES" dirty="0">
              <a:latin typeface="+mn-lt"/>
              <a:cs typeface="Arial" panose="020B0604020202020204" pitchFamily="34" charset="0"/>
            </a:endParaRPr>
          </a:p>
          <a:p>
            <a:r>
              <a:rPr lang="es-ES" dirty="0">
                <a:latin typeface="+mn-lt"/>
                <a:cs typeface="Arial" panose="020B0604020202020204" pitchFamily="34" charset="0"/>
              </a:rPr>
              <a:t>El tiempo de entrega mide el tiempo total que toma transportar un producto desde el punto de origen hasta el punto de destino. </a:t>
            </a:r>
          </a:p>
          <a:p>
            <a:endParaRPr lang="es-ES" dirty="0">
              <a:latin typeface="+mn-lt"/>
              <a:cs typeface="Arial" panose="020B0604020202020204" pitchFamily="34" charset="0"/>
            </a:endParaRPr>
          </a:p>
          <a:p>
            <a:r>
              <a:rPr lang="es-ES" dirty="0">
                <a:latin typeface="+mn-lt"/>
                <a:cs typeface="Arial" panose="020B0604020202020204" pitchFamily="34" charset="0"/>
              </a:rPr>
              <a:t>¿Por qué es importante? Este indicador es crucial para la satisfacción del cliente y puede impactar en la reputación de tu empresa. Una entrega rápida y eficiente puede darle a tu empresa una ventaja competitiva.</a:t>
            </a:r>
          </a:p>
          <a:p>
            <a:endParaRPr lang="es-ES" dirty="0">
              <a:latin typeface="+mn-lt"/>
              <a:cs typeface="Arial" panose="020B0604020202020204" pitchFamily="34" charset="0"/>
            </a:endParaRPr>
          </a:p>
          <a:p>
            <a:r>
              <a:rPr lang="es-ES" dirty="0">
                <a:latin typeface="+mn-lt"/>
                <a:cs typeface="Arial" panose="020B0604020202020204" pitchFamily="34" charset="0"/>
              </a:rPr>
              <a:t>¿Cómo mejorarlo? Considera optimizar las rutas utilizando</a:t>
            </a:r>
            <a:r>
              <a:rPr lang="es-ES" i="1" dirty="0">
                <a:latin typeface="+mn-lt"/>
                <a:cs typeface="Arial" panose="020B0604020202020204" pitchFamily="34" charset="0"/>
              </a:rPr>
              <a:t> software </a:t>
            </a:r>
            <a:r>
              <a:rPr lang="es-ES" dirty="0">
                <a:latin typeface="+mn-lt"/>
                <a:cs typeface="Arial" panose="020B0604020202020204" pitchFamily="34" charset="0"/>
              </a:rPr>
              <a:t>de planificación, capacitar a los conductores para manejar imprevistos y asegurarte de que los vehículos estén en óptimas condiciones para evitar averías.</a:t>
            </a:r>
          </a:p>
          <a:p>
            <a:endParaRPr lang="es-ES" dirty="0">
              <a:latin typeface="+mn-lt"/>
              <a:cs typeface="Arial" panose="020B0604020202020204" pitchFamily="34" charset="0"/>
            </a:endParaRPr>
          </a:p>
          <a:p>
            <a:r>
              <a:rPr lang="es-ES" b="1" dirty="0">
                <a:latin typeface="+mn-lt"/>
                <a:cs typeface="Arial" panose="020B0604020202020204" pitchFamily="34" charset="0"/>
              </a:rPr>
              <a:t>Utilización de la flota ¿Qué mide?</a:t>
            </a:r>
          </a:p>
          <a:p>
            <a:endParaRPr lang="es-ES" dirty="0">
              <a:latin typeface="+mn-lt"/>
              <a:cs typeface="Arial" panose="020B0604020202020204" pitchFamily="34" charset="0"/>
            </a:endParaRPr>
          </a:p>
          <a:p>
            <a:r>
              <a:rPr lang="es-ES" dirty="0">
                <a:latin typeface="+mn-lt"/>
                <a:cs typeface="Arial" panose="020B0604020202020204" pitchFamily="34" charset="0"/>
              </a:rPr>
              <a:t>Este indicador muestra cuánto se están utilizando los vehículos.</a:t>
            </a:r>
          </a:p>
          <a:p>
            <a:endParaRPr lang="es-ES" dirty="0">
              <a:latin typeface="+mn-lt"/>
              <a:cs typeface="Arial" panose="020B0604020202020204" pitchFamily="34" charset="0"/>
            </a:endParaRPr>
          </a:p>
          <a:p>
            <a:r>
              <a:rPr lang="es-ES" dirty="0">
                <a:latin typeface="+mn-lt"/>
                <a:cs typeface="Arial" panose="020B0604020202020204" pitchFamily="34" charset="0"/>
              </a:rPr>
              <a:t>¿Por qué es importante? Una baja utilización puede significar que se tiene más vehículos de los necesarios, lo que se traduce en costos adicionales.</a:t>
            </a:r>
          </a:p>
          <a:p>
            <a:endParaRPr lang="es-ES" dirty="0">
              <a:latin typeface="+mn-lt"/>
              <a:cs typeface="Arial" panose="020B0604020202020204" pitchFamily="34" charset="0"/>
            </a:endParaRPr>
          </a:p>
          <a:p>
            <a:r>
              <a:rPr lang="es-ES" dirty="0">
                <a:latin typeface="+mn-lt"/>
                <a:cs typeface="Arial" panose="020B0604020202020204" pitchFamily="34" charset="0"/>
              </a:rPr>
              <a:t>¿Cómo mejorarlo? La planificación de rutas y la programación pueden mejorar la utilización de la flota.</a:t>
            </a:r>
          </a:p>
          <a:p>
            <a:endParaRPr lang="es-ES" dirty="0">
              <a:latin typeface="+mn-lt"/>
              <a:cs typeface="Arial" panose="020B0604020202020204" pitchFamily="34" charset="0"/>
            </a:endParaRPr>
          </a:p>
          <a:p>
            <a:r>
              <a:rPr lang="es-ES" b="1" dirty="0">
                <a:latin typeface="+mn-lt"/>
                <a:cs typeface="Arial" panose="020B0604020202020204" pitchFamily="34" charset="0"/>
              </a:rPr>
              <a:t>Número de entregas realizadas con éxito ¿Qué mide?  </a:t>
            </a:r>
          </a:p>
          <a:p>
            <a:endParaRPr lang="es-ES" dirty="0">
              <a:latin typeface="+mn-lt"/>
              <a:cs typeface="Arial" panose="020B0604020202020204" pitchFamily="34" charset="0"/>
            </a:endParaRPr>
          </a:p>
          <a:p>
            <a:r>
              <a:rPr lang="es-ES" dirty="0">
                <a:latin typeface="+mn-lt"/>
                <a:cs typeface="Arial" panose="020B0604020202020204" pitchFamily="34" charset="0"/>
              </a:rPr>
              <a:t>Este KPI contabiliza la cantidad de entregas que se han completado sin incidentes como retrasos, daños o devoluciones.</a:t>
            </a:r>
          </a:p>
          <a:p>
            <a:endParaRPr lang="es-ES" dirty="0">
              <a:latin typeface="+mn-lt"/>
              <a:cs typeface="Arial" panose="020B0604020202020204" pitchFamily="34" charset="0"/>
            </a:endParaRPr>
          </a:p>
          <a:p>
            <a:r>
              <a:rPr lang="es-ES" dirty="0">
                <a:latin typeface="+mn-lt"/>
                <a:cs typeface="Arial" panose="020B0604020202020204" pitchFamily="34" charset="0"/>
              </a:rPr>
              <a:t>¿Por qué es importante?  Un alto número de entregas exitosas mejora la reputación de la empresa y aumenta la satisfacción del cliente, lo que puede llevar a más negocios en el futuro.</a:t>
            </a:r>
          </a:p>
          <a:p>
            <a:endParaRPr lang="es-ES" dirty="0">
              <a:latin typeface="+mn-lt"/>
              <a:cs typeface="Arial" panose="020B0604020202020204" pitchFamily="34" charset="0"/>
            </a:endParaRPr>
          </a:p>
          <a:p>
            <a:r>
              <a:rPr lang="es-ES" dirty="0">
                <a:latin typeface="+mn-lt"/>
                <a:cs typeface="Arial" panose="020B0604020202020204" pitchFamily="34" charset="0"/>
              </a:rPr>
              <a:t>¿Cómo mejorarlo?  Para aumentar el número de entregas exitosas, puedes invertir en un sistema de seguimiento en tiempo real, capacitar al personal en manejo de imprevistos y asegurarse que los vehículos sean confiables y estén bien mantenidos.</a:t>
            </a:r>
          </a:p>
          <a:p>
            <a:endParaRPr lang="es-ES" dirty="0">
              <a:latin typeface="+mn-lt"/>
              <a:cs typeface="Arial" panose="020B0604020202020204" pitchFamily="34" charset="0"/>
            </a:endParaRPr>
          </a:p>
          <a:p>
            <a:r>
              <a:rPr lang="es-ES" b="1" dirty="0">
                <a:latin typeface="+mn-lt"/>
                <a:cs typeface="Arial" panose="020B0604020202020204" pitchFamily="34" charset="0"/>
              </a:rPr>
              <a:t>Índice de satisfacción del cliente ¿Qué mide?</a:t>
            </a:r>
          </a:p>
          <a:p>
            <a:endParaRPr lang="es-ES" dirty="0">
              <a:latin typeface="+mn-lt"/>
              <a:cs typeface="Arial" panose="020B0604020202020204" pitchFamily="34" charset="0"/>
            </a:endParaRPr>
          </a:p>
          <a:p>
            <a:r>
              <a:rPr lang="es-ES" dirty="0">
                <a:latin typeface="+mn-lt"/>
                <a:cs typeface="Arial" panose="020B0604020202020204" pitchFamily="34" charset="0"/>
              </a:rPr>
              <a:t>La satisfacción del cliente con tu servicio.</a:t>
            </a:r>
          </a:p>
          <a:p>
            <a:endParaRPr lang="es-ES" dirty="0">
              <a:latin typeface="+mn-lt"/>
              <a:cs typeface="Arial" panose="020B0604020202020204" pitchFamily="34" charset="0"/>
            </a:endParaRPr>
          </a:p>
          <a:p>
            <a:r>
              <a:rPr lang="es-ES" dirty="0">
                <a:latin typeface="+mn-lt"/>
                <a:cs typeface="Arial" panose="020B0604020202020204" pitchFamily="34" charset="0"/>
              </a:rPr>
              <a:t>¿Por qué es importante? Un cliente satisfecho es más probable que repita la compra y recomiende el servicio.</a:t>
            </a:r>
          </a:p>
          <a:p>
            <a:endParaRPr lang="es-ES" dirty="0">
              <a:latin typeface="+mn-lt"/>
              <a:cs typeface="Arial" panose="020B0604020202020204" pitchFamily="34" charset="0"/>
            </a:endParaRPr>
          </a:p>
          <a:p>
            <a:r>
              <a:rPr lang="es-ES" dirty="0">
                <a:latin typeface="+mn-lt"/>
                <a:cs typeface="Arial" panose="020B0604020202020204" pitchFamily="34" charset="0"/>
              </a:rPr>
              <a:t>¿Cómo mejorarlo? Mantener todos los otros indicadores en buen estado generalmente llevará a una alta satisfacción del cliente.</a:t>
            </a:r>
          </a:p>
          <a:p>
            <a:endParaRPr lang="es-ES" dirty="0">
              <a:latin typeface="+mn-lt"/>
              <a:cs typeface="Arial" panose="020B0604020202020204" pitchFamily="34" charset="0"/>
            </a:endParaRPr>
          </a:p>
          <a:p>
            <a:r>
              <a:rPr lang="es-ES" b="1" dirty="0">
                <a:latin typeface="+mn-lt"/>
                <a:cs typeface="Arial" panose="020B0604020202020204" pitchFamily="34" charset="0"/>
              </a:rPr>
              <a:t>Número de entregas fallidas ¿Qué mide?  </a:t>
            </a:r>
          </a:p>
          <a:p>
            <a:endParaRPr lang="es-ES" dirty="0">
              <a:latin typeface="+mn-lt"/>
              <a:cs typeface="Arial" panose="020B0604020202020204" pitchFamily="34" charset="0"/>
            </a:endParaRPr>
          </a:p>
          <a:p>
            <a:r>
              <a:rPr lang="es-ES" dirty="0">
                <a:latin typeface="+mn-lt"/>
                <a:cs typeface="Arial" panose="020B0604020202020204" pitchFamily="34" charset="0"/>
              </a:rPr>
              <a:t>Este KPI registra la cantidad de entregas que no se han completado con éxito, ya sea debido a retrasos, daños en la mercancía o devoluciones.</a:t>
            </a:r>
          </a:p>
          <a:p>
            <a:endParaRPr lang="es-ES" dirty="0">
              <a:latin typeface="+mn-lt"/>
              <a:cs typeface="Arial" panose="020B0604020202020204" pitchFamily="34" charset="0"/>
            </a:endParaRPr>
          </a:p>
          <a:p>
            <a:r>
              <a:rPr lang="es-ES" dirty="0">
                <a:latin typeface="+mn-lt"/>
                <a:cs typeface="Arial" panose="020B0604020202020204" pitchFamily="34" charset="0"/>
              </a:rPr>
              <a:t>¿Por qué es importante? Un alto número de entregas fallidas es un indicador de problemas operativos y puede dañar la reputación de la empresa, además de incrementar los costos.</a:t>
            </a:r>
          </a:p>
          <a:p>
            <a:endParaRPr lang="es-ES" dirty="0">
              <a:latin typeface="+mn-lt"/>
              <a:cs typeface="Arial" panose="020B0604020202020204" pitchFamily="34" charset="0"/>
            </a:endParaRPr>
          </a:p>
          <a:p>
            <a:r>
              <a:rPr lang="es-ES" dirty="0">
                <a:latin typeface="+mn-lt"/>
                <a:cs typeface="Arial" panose="020B0604020202020204" pitchFamily="34" charset="0"/>
              </a:rPr>
              <a:t>¿Cómo mejorarlo? Para reducir el número de entregas fallidas, realiza un análisis detallado para identificar las causas comunes y abordarlas directamente, ya sea mediante mejor capacitación para los conductores, planificación de rutas más eficiente o mejoras en la comunicación con los clientes.</a:t>
            </a:r>
            <a:endParaRPr lang="es-PE" dirty="0">
              <a:latin typeface="+mn-lt"/>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39</a:t>
            </a:fld>
            <a:endParaRPr lang="es-PE"/>
          </a:p>
        </p:txBody>
      </p:sp>
    </p:spTree>
    <p:extLst>
      <p:ext uri="{BB962C8B-B14F-4D97-AF65-F5344CB8AC3E}">
        <p14:creationId xmlns:p14="http://schemas.microsoft.com/office/powerpoint/2010/main" val="1938183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40</a:t>
            </a:fld>
            <a:endParaRPr lang="es-PE"/>
          </a:p>
        </p:txBody>
      </p:sp>
    </p:spTree>
    <p:extLst>
      <p:ext uri="{BB962C8B-B14F-4D97-AF65-F5344CB8AC3E}">
        <p14:creationId xmlns:p14="http://schemas.microsoft.com/office/powerpoint/2010/main" val="991119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a:t>
            </a:fld>
            <a:endParaRPr lang="es-PE"/>
          </a:p>
        </p:txBody>
      </p:sp>
    </p:spTree>
    <p:extLst>
      <p:ext uri="{BB962C8B-B14F-4D97-AF65-F5344CB8AC3E}">
        <p14:creationId xmlns:p14="http://schemas.microsoft.com/office/powerpoint/2010/main" val="3583363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41</a:t>
            </a:fld>
            <a:endParaRPr lang="es-PE"/>
          </a:p>
        </p:txBody>
      </p:sp>
    </p:spTree>
    <p:extLst>
      <p:ext uri="{BB962C8B-B14F-4D97-AF65-F5344CB8AC3E}">
        <p14:creationId xmlns:p14="http://schemas.microsoft.com/office/powerpoint/2010/main" val="39429841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42</a:t>
            </a:fld>
            <a:endParaRPr lang="es-PE"/>
          </a:p>
        </p:txBody>
      </p:sp>
    </p:spTree>
    <p:extLst>
      <p:ext uri="{BB962C8B-B14F-4D97-AF65-F5344CB8AC3E}">
        <p14:creationId xmlns:p14="http://schemas.microsoft.com/office/powerpoint/2010/main" val="16950764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latin typeface="+mn-lt"/>
                <a:cs typeface="Arial" panose="020B0604020202020204" pitchFamily="34" charset="0"/>
              </a:rPr>
              <a:t>Mantenimiento correctivo</a:t>
            </a:r>
          </a:p>
          <a:p>
            <a:r>
              <a:rPr lang="es-ES" dirty="0">
                <a:latin typeface="+mn-lt"/>
                <a:cs typeface="Arial" panose="020B0604020202020204" pitchFamily="34" charset="0"/>
              </a:rPr>
              <a:t>El principio del mantenimiento correctivo es bastante sencillo: reparar los equipos cuando se averían. Dado que las reparaciones no están planificadas, es un buen método para los equipos que no son esenciales para las operaciones o que tienen un coste menor.</a:t>
            </a:r>
          </a:p>
          <a:p>
            <a:endParaRPr lang="es-ES" dirty="0">
              <a:latin typeface="+mn-lt"/>
              <a:cs typeface="Arial" panose="020B0604020202020204" pitchFamily="34" charset="0"/>
            </a:endParaRPr>
          </a:p>
          <a:p>
            <a:r>
              <a:rPr lang="es-ES" b="1" dirty="0">
                <a:latin typeface="+mn-lt"/>
                <a:cs typeface="Arial" panose="020B0604020202020204" pitchFamily="34" charset="0"/>
              </a:rPr>
              <a:t>Mantenimiento preventivo (mantenimiento programado)</a:t>
            </a:r>
          </a:p>
          <a:p>
            <a:r>
              <a:rPr lang="es-ES" dirty="0">
                <a:latin typeface="+mn-lt"/>
                <a:cs typeface="Arial" panose="020B0604020202020204" pitchFamily="34" charset="0"/>
              </a:rPr>
              <a:t>El mantenimiento preventivo es uno de los tipos de mantenimiento que consiste en la inspección periódica de los equipos y también en operaciones de mantenimiento planificadas a intervalos predefinidos. El objetivo de esta estrategia es prolongar la vida útil de los activos y prevenir la aparición de fallos y averías.</a:t>
            </a:r>
          </a:p>
          <a:p>
            <a:endParaRPr lang="es-ES" dirty="0">
              <a:latin typeface="+mn-lt"/>
              <a:cs typeface="Arial" panose="020B0604020202020204" pitchFamily="34" charset="0"/>
            </a:endParaRPr>
          </a:p>
          <a:p>
            <a:r>
              <a:rPr lang="es-ES" b="1" dirty="0">
                <a:latin typeface="+mn-lt"/>
                <a:cs typeface="Arial" panose="020B0604020202020204" pitchFamily="34" charset="0"/>
              </a:rPr>
              <a:t>Mantenimiento predictivo</a:t>
            </a:r>
          </a:p>
          <a:p>
            <a:r>
              <a:rPr lang="es-ES" dirty="0">
                <a:latin typeface="+mn-lt"/>
                <a:cs typeface="Arial" panose="020B0604020202020204" pitchFamily="34" charset="0"/>
              </a:rPr>
              <a:t>El mantenimiento predictivo consiste en prever los fallos antes de que se produzcan para realizar el mantenimiento en el momento adecuado. Este tipo de mantenimiento utiliza los datos de los sensores de las máquinas y la tecnología inteligente para emitir alertas a los equipos técnicos en cuanto un equipo corre peligro de averiarse. </a:t>
            </a:r>
          </a:p>
          <a:p>
            <a:endParaRPr lang="es-ES" dirty="0">
              <a:latin typeface="+mn-lt"/>
              <a:cs typeface="Arial" panose="020B0604020202020204" pitchFamily="34" charset="0"/>
            </a:endParaRPr>
          </a:p>
          <a:p>
            <a:r>
              <a:rPr lang="es-ES" b="1" dirty="0">
                <a:latin typeface="+mn-lt"/>
                <a:cs typeface="Arial" panose="020B0604020202020204" pitchFamily="34" charset="0"/>
              </a:rPr>
              <a:t>Mantenimiento centrado en la fiabilidad</a:t>
            </a:r>
          </a:p>
          <a:p>
            <a:r>
              <a:rPr lang="es-ES" dirty="0">
                <a:latin typeface="+mn-lt"/>
                <a:cs typeface="Arial" panose="020B0604020202020204" pitchFamily="34" charset="0"/>
              </a:rPr>
              <a:t>Los fallos no siempre son lineales y el mantenimiento centrado en la fiabilidad se ocupa de ello. Es uno de los tipos de mantenimiento que analiza todos los posibles modos de fallo de cada equipo y, además, crea un plan de mantenimiento personalizado para cada equipo. </a:t>
            </a: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43</a:t>
            </a:fld>
            <a:endParaRPr lang="es-PE"/>
          </a:p>
        </p:txBody>
      </p:sp>
    </p:spTree>
    <p:extLst>
      <p:ext uri="{BB962C8B-B14F-4D97-AF65-F5344CB8AC3E}">
        <p14:creationId xmlns:p14="http://schemas.microsoft.com/office/powerpoint/2010/main" val="34309648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44</a:t>
            </a:fld>
            <a:endParaRPr lang="es-PE"/>
          </a:p>
        </p:txBody>
      </p:sp>
    </p:spTree>
    <p:extLst>
      <p:ext uri="{BB962C8B-B14F-4D97-AF65-F5344CB8AC3E}">
        <p14:creationId xmlns:p14="http://schemas.microsoft.com/office/powerpoint/2010/main" val="20366396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45</a:t>
            </a:fld>
            <a:endParaRPr lang="es-PE"/>
          </a:p>
        </p:txBody>
      </p:sp>
    </p:spTree>
    <p:extLst>
      <p:ext uri="{BB962C8B-B14F-4D97-AF65-F5344CB8AC3E}">
        <p14:creationId xmlns:p14="http://schemas.microsoft.com/office/powerpoint/2010/main" val="3912119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Duración: 6:21 minutos.</a:t>
            </a:r>
          </a:p>
          <a:p>
            <a:r>
              <a:rPr lang="es-ES" dirty="0"/>
              <a:t>Muestra el avance en la infraestructura portuaria. </a:t>
            </a:r>
            <a:endParaRPr lang="es-PE" dirty="0"/>
          </a:p>
        </p:txBody>
      </p:sp>
      <p:sp>
        <p:nvSpPr>
          <p:cNvPr id="4" name="Marcador de número de diapositiva 3"/>
          <p:cNvSpPr>
            <a:spLocks noGrp="1"/>
          </p:cNvSpPr>
          <p:nvPr>
            <p:ph type="sldNum" sz="quarter" idx="5"/>
          </p:nvPr>
        </p:nvSpPr>
        <p:spPr/>
        <p:txBody>
          <a:bodyPr/>
          <a:lstStyle/>
          <a:p>
            <a:fld id="{F56700CA-E45F-416D-B659-25554F846B43}" type="slidenum">
              <a:rPr lang="es-PE" smtClean="0"/>
              <a:t>46</a:t>
            </a:fld>
            <a:endParaRPr lang="es-PE"/>
          </a:p>
        </p:txBody>
      </p:sp>
    </p:spTree>
    <p:extLst>
      <p:ext uri="{BB962C8B-B14F-4D97-AF65-F5344CB8AC3E}">
        <p14:creationId xmlns:p14="http://schemas.microsoft.com/office/powerpoint/2010/main" val="2294070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47</a:t>
            </a:fld>
            <a:endParaRPr lang="es-PE"/>
          </a:p>
        </p:txBody>
      </p:sp>
    </p:spTree>
    <p:extLst>
      <p:ext uri="{BB962C8B-B14F-4D97-AF65-F5344CB8AC3E}">
        <p14:creationId xmlns:p14="http://schemas.microsoft.com/office/powerpoint/2010/main" val="30676137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48</a:t>
            </a:fld>
            <a:endParaRPr lang="es-PE"/>
          </a:p>
        </p:txBody>
      </p:sp>
    </p:spTree>
    <p:extLst>
      <p:ext uri="{BB962C8B-B14F-4D97-AF65-F5344CB8AC3E}">
        <p14:creationId xmlns:p14="http://schemas.microsoft.com/office/powerpoint/2010/main" val="21368676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Duración: 4:07 minutos</a:t>
            </a:r>
          </a:p>
          <a:p>
            <a:r>
              <a:rPr lang="es-ES" dirty="0"/>
              <a:t>Explica las inversiones realizadas en el muelle norte del puerto del Callao. </a:t>
            </a:r>
            <a:endParaRPr lang="es-PE" dirty="0"/>
          </a:p>
        </p:txBody>
      </p:sp>
      <p:sp>
        <p:nvSpPr>
          <p:cNvPr id="4" name="Marcador de número de diapositiva 3"/>
          <p:cNvSpPr>
            <a:spLocks noGrp="1"/>
          </p:cNvSpPr>
          <p:nvPr>
            <p:ph type="sldNum" sz="quarter" idx="5"/>
          </p:nvPr>
        </p:nvSpPr>
        <p:spPr/>
        <p:txBody>
          <a:bodyPr/>
          <a:lstStyle/>
          <a:p>
            <a:fld id="{F56700CA-E45F-416D-B659-25554F846B43}" type="slidenum">
              <a:rPr lang="es-PE" smtClean="0"/>
              <a:t>49</a:t>
            </a:fld>
            <a:endParaRPr lang="es-PE"/>
          </a:p>
        </p:txBody>
      </p:sp>
    </p:spTree>
    <p:extLst>
      <p:ext uri="{BB962C8B-B14F-4D97-AF65-F5344CB8AC3E}">
        <p14:creationId xmlns:p14="http://schemas.microsoft.com/office/powerpoint/2010/main" val="1938457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50</a:t>
            </a:fld>
            <a:endParaRPr lang="es-PE"/>
          </a:p>
        </p:txBody>
      </p:sp>
    </p:spTree>
    <p:extLst>
      <p:ext uri="{BB962C8B-B14F-4D97-AF65-F5344CB8AC3E}">
        <p14:creationId xmlns:p14="http://schemas.microsoft.com/office/powerpoint/2010/main" val="3473621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Arial" panose="020B0604020202020204" pitchFamily="34" charset="0"/>
                <a:cs typeface="Arial" panose="020B0604020202020204" pitchFamily="34" charset="0"/>
              </a:rPr>
              <a:t>Diferentes modalidades de transporte desde los proveedores con barcos hasta los clientes que son mercados, bodegas, restaurantes … en camiones pequeños.</a:t>
            </a:r>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6</a:t>
            </a:fld>
            <a:endParaRPr lang="es-PE"/>
          </a:p>
        </p:txBody>
      </p:sp>
    </p:spTree>
    <p:extLst>
      <p:ext uri="{BB962C8B-B14F-4D97-AF65-F5344CB8AC3E}">
        <p14:creationId xmlns:p14="http://schemas.microsoft.com/office/powerpoint/2010/main" val="21650643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51</a:t>
            </a:fld>
            <a:endParaRPr lang="es-PE"/>
          </a:p>
        </p:txBody>
      </p:sp>
    </p:spTree>
    <p:extLst>
      <p:ext uri="{BB962C8B-B14F-4D97-AF65-F5344CB8AC3E}">
        <p14:creationId xmlns:p14="http://schemas.microsoft.com/office/powerpoint/2010/main" val="28674719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Duración: 10:10 minutos.</a:t>
            </a:r>
          </a:p>
          <a:p>
            <a:endParaRPr lang="es-PE" dirty="0"/>
          </a:p>
        </p:txBody>
      </p:sp>
      <p:sp>
        <p:nvSpPr>
          <p:cNvPr id="4" name="Marcador de número de diapositiva 3"/>
          <p:cNvSpPr>
            <a:spLocks noGrp="1"/>
          </p:cNvSpPr>
          <p:nvPr>
            <p:ph type="sldNum" sz="quarter" idx="5"/>
          </p:nvPr>
        </p:nvSpPr>
        <p:spPr/>
        <p:txBody>
          <a:bodyPr/>
          <a:lstStyle/>
          <a:p>
            <a:fld id="{F56700CA-E45F-416D-B659-25554F846B43}" type="slidenum">
              <a:rPr lang="es-PE" smtClean="0"/>
              <a:t>52</a:t>
            </a:fld>
            <a:endParaRPr lang="es-PE"/>
          </a:p>
        </p:txBody>
      </p:sp>
    </p:spTree>
    <p:extLst>
      <p:ext uri="{BB962C8B-B14F-4D97-AF65-F5344CB8AC3E}">
        <p14:creationId xmlns:p14="http://schemas.microsoft.com/office/powerpoint/2010/main" val="35205070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53</a:t>
            </a:fld>
            <a:endParaRPr lang="es-PE"/>
          </a:p>
        </p:txBody>
      </p:sp>
    </p:spTree>
    <p:extLst>
      <p:ext uri="{BB962C8B-B14F-4D97-AF65-F5344CB8AC3E}">
        <p14:creationId xmlns:p14="http://schemas.microsoft.com/office/powerpoint/2010/main" val="40288624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54</a:t>
            </a:fld>
            <a:endParaRPr lang="es-PE"/>
          </a:p>
        </p:txBody>
      </p:sp>
    </p:spTree>
    <p:extLst>
      <p:ext uri="{BB962C8B-B14F-4D97-AF65-F5344CB8AC3E}">
        <p14:creationId xmlns:p14="http://schemas.microsoft.com/office/powerpoint/2010/main" val="28092063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55</a:t>
            </a:fld>
            <a:endParaRPr lang="es-PE"/>
          </a:p>
        </p:txBody>
      </p:sp>
    </p:spTree>
    <p:extLst>
      <p:ext uri="{BB962C8B-B14F-4D97-AF65-F5344CB8AC3E}">
        <p14:creationId xmlns:p14="http://schemas.microsoft.com/office/powerpoint/2010/main" val="24022412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56</a:t>
            </a:fld>
            <a:endParaRPr lang="es-PE"/>
          </a:p>
        </p:txBody>
      </p:sp>
    </p:spTree>
    <p:extLst>
      <p:ext uri="{BB962C8B-B14F-4D97-AF65-F5344CB8AC3E}">
        <p14:creationId xmlns:p14="http://schemas.microsoft.com/office/powerpoint/2010/main" val="3551844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57</a:t>
            </a:fld>
            <a:endParaRPr lang="es-PE"/>
          </a:p>
        </p:txBody>
      </p:sp>
    </p:spTree>
    <p:extLst>
      <p:ext uri="{BB962C8B-B14F-4D97-AF65-F5344CB8AC3E}">
        <p14:creationId xmlns:p14="http://schemas.microsoft.com/office/powerpoint/2010/main" val="18394842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58</a:t>
            </a:fld>
            <a:endParaRPr lang="es-PE"/>
          </a:p>
        </p:txBody>
      </p:sp>
    </p:spTree>
    <p:extLst>
      <p:ext uri="{BB962C8B-B14F-4D97-AF65-F5344CB8AC3E}">
        <p14:creationId xmlns:p14="http://schemas.microsoft.com/office/powerpoint/2010/main" val="26025776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59</a:t>
            </a:fld>
            <a:endParaRPr lang="es-PE"/>
          </a:p>
        </p:txBody>
      </p:sp>
    </p:spTree>
    <p:extLst>
      <p:ext uri="{BB962C8B-B14F-4D97-AF65-F5344CB8AC3E}">
        <p14:creationId xmlns:p14="http://schemas.microsoft.com/office/powerpoint/2010/main" val="7884577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pPr marL="228600" indent="-228600" rtl="0">
              <a:buFont typeface="+mj-lt"/>
              <a:buAutoNum type="arabicPeriod"/>
            </a:pPr>
            <a:endParaRPr lang="es-PE" sz="1200" b="0" dirty="0">
              <a:effectLst/>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61</a:t>
            </a:fld>
            <a:endParaRPr lang="es-PE"/>
          </a:p>
        </p:txBody>
      </p:sp>
    </p:spTree>
    <p:extLst>
      <p:ext uri="{BB962C8B-B14F-4D97-AF65-F5344CB8AC3E}">
        <p14:creationId xmlns:p14="http://schemas.microsoft.com/office/powerpoint/2010/main" val="1134454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7</a:t>
            </a:fld>
            <a:endParaRPr lang="es-PE"/>
          </a:p>
        </p:txBody>
      </p:sp>
    </p:spTree>
    <p:extLst>
      <p:ext uri="{BB962C8B-B14F-4D97-AF65-F5344CB8AC3E}">
        <p14:creationId xmlns:p14="http://schemas.microsoft.com/office/powerpoint/2010/main" val="42519435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es-PE" sz="1200" kern="1200" dirty="0">
                <a:solidFill>
                  <a:schemeClr val="tx1"/>
                </a:solidFill>
                <a:effectLst/>
                <a:latin typeface="Arial" panose="020B0604020202020204" pitchFamily="34" charset="0"/>
                <a:ea typeface="+mn-ea"/>
                <a:cs typeface="Arial" panose="020B0604020202020204" pitchFamily="34" charset="0"/>
              </a:rPr>
              <a:t> </a:t>
            </a:r>
          </a:p>
          <a:p>
            <a:endParaRPr lang="es-PE" sz="120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63</a:t>
            </a:fld>
            <a:endParaRPr lang="es-PE"/>
          </a:p>
        </p:txBody>
      </p:sp>
    </p:spTree>
    <p:extLst>
      <p:ext uri="{BB962C8B-B14F-4D97-AF65-F5344CB8AC3E}">
        <p14:creationId xmlns:p14="http://schemas.microsoft.com/office/powerpoint/2010/main" val="1849043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Arial" panose="020B0604020202020204" pitchFamily="34" charset="0"/>
                <a:cs typeface="Arial" panose="020B0604020202020204" pitchFamily="34" charset="0"/>
              </a:rPr>
              <a:t>Todos los cultivos en el Perú necesitan moverse a los mercados, el cacao, la papa… luego llegan en un transporte a los mercados para ser vendidos a los consumidores. La economía del campo tiene una gran importancia para el Perú y contribuye al desarrollo de la economía.</a:t>
            </a:r>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8</a:t>
            </a:fld>
            <a:endParaRPr lang="es-PE"/>
          </a:p>
        </p:txBody>
      </p:sp>
    </p:spTree>
    <p:extLst>
      <p:ext uri="{BB962C8B-B14F-4D97-AF65-F5344CB8AC3E}">
        <p14:creationId xmlns:p14="http://schemas.microsoft.com/office/powerpoint/2010/main" val="3547280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9</a:t>
            </a:fld>
            <a:endParaRPr lang="es-PE"/>
          </a:p>
        </p:txBody>
      </p:sp>
    </p:spTree>
    <p:extLst>
      <p:ext uri="{BB962C8B-B14F-4D97-AF65-F5344CB8AC3E}">
        <p14:creationId xmlns:p14="http://schemas.microsoft.com/office/powerpoint/2010/main" val="2227357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10</a:t>
            </a:fld>
            <a:endParaRPr lang="es-PE"/>
          </a:p>
        </p:txBody>
      </p:sp>
    </p:spTree>
    <p:extLst>
      <p:ext uri="{BB962C8B-B14F-4D97-AF65-F5344CB8AC3E}">
        <p14:creationId xmlns:p14="http://schemas.microsoft.com/office/powerpoint/2010/main" val="1359116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3085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43131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ema - 1 Imagen A">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824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tema - 1 Imagen Centrada">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508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2113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09E7EE87-06E1-664E-9CF5-601CE087CD12}"/>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7" name="TextBox 7">
            <a:extLst>
              <a:ext uri="{FF2B5EF4-FFF2-40B4-BE49-F238E27FC236}">
                <a16:creationId xmlns:a16="http://schemas.microsoft.com/office/drawing/2014/main" id="{7FA85357-5015-4443-A798-3F279F27672F}"/>
              </a:ext>
            </a:extLst>
          </p:cNvPr>
          <p:cNvSpPr txBox="1"/>
          <p:nvPr userDrawn="1"/>
        </p:nvSpPr>
        <p:spPr>
          <a:xfrm>
            <a:off x="876300" y="5343295"/>
            <a:ext cx="2435282" cy="215444"/>
          </a:xfrm>
          <a:prstGeom prst="rect">
            <a:avLst/>
          </a:prstGeom>
          <a:noFill/>
        </p:spPr>
        <p:txBody>
          <a:bodyPr wrap="none" rtlCol="0">
            <a:spAutoFit/>
          </a:bodyPr>
          <a:lstStyle/>
          <a:p>
            <a:r>
              <a:rPr lang="en-US" sz="800" kern="1200" baseline="0" dirty="0">
                <a:solidFill>
                  <a:schemeClr val="bg1">
                    <a:lumMod val="50000"/>
                  </a:schemeClr>
                </a:solidFill>
                <a:latin typeface="Calibri"/>
                <a:ea typeface="+mn-ea"/>
                <a:cs typeface="Calibri"/>
                <a:sym typeface="Wingdings"/>
              </a:rPr>
              <a:t>GESTIÓN DE LA CADENA DE SUMINISTROS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TEMA 10</a:t>
            </a:r>
            <a:endParaRPr lang="en-US" sz="800" dirty="0">
              <a:solidFill>
                <a:schemeClr val="bg1">
                  <a:lumMod val="50000"/>
                </a:schemeClr>
              </a:solidFill>
              <a:latin typeface="Calibri"/>
              <a:cs typeface="Calibri"/>
            </a:endParaRPr>
          </a:p>
        </p:txBody>
      </p:sp>
      <p:pic>
        <p:nvPicPr>
          <p:cNvPr id="8" name="Imagen 7">
            <a:extLst>
              <a:ext uri="{FF2B5EF4-FFF2-40B4-BE49-F238E27FC236}">
                <a16:creationId xmlns:a16="http://schemas.microsoft.com/office/drawing/2014/main" id="{300A7278-A075-1240-8CA4-1D2D60647FB3}"/>
              </a:ext>
            </a:extLst>
          </p:cNvPr>
          <p:cNvPicPr>
            <a:picLocks noChangeAspect="1"/>
          </p:cNvPicPr>
          <p:nvPr userDrawn="1"/>
        </p:nvPicPr>
        <p:blipFill>
          <a:blip r:embed="rId7"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extLst>
      <p:ext uri="{BB962C8B-B14F-4D97-AF65-F5344CB8AC3E}">
        <p14:creationId xmlns:p14="http://schemas.microsoft.com/office/powerpoint/2010/main" val="3635932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7" r:id="rId4"/>
    <p:sldLayoutId id="2147483662"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1800" userDrawn="1">
          <p15:clr>
            <a:srgbClr val="F26B43"/>
          </p15:clr>
        </p15:guide>
        <p15:guide id="3" pos="2767" userDrawn="1">
          <p15:clr>
            <a:srgbClr val="F26B43"/>
          </p15:clr>
        </p15:guide>
        <p15:guide id="4" pos="2993" userDrawn="1">
          <p15:clr>
            <a:srgbClr val="F26B43"/>
          </p15:clr>
        </p15:guide>
        <p15:guide id="5" pos="317" userDrawn="1">
          <p15:clr>
            <a:srgbClr val="F26B43"/>
          </p15:clr>
        </p15:guide>
        <p15:guide id="6" pos="431" userDrawn="1">
          <p15:clr>
            <a:srgbClr val="F26B43"/>
          </p15:clr>
        </p15:guide>
        <p15:guide id="7" pos="5465" userDrawn="1">
          <p15:clr>
            <a:srgbClr val="F26B43"/>
          </p15:clr>
        </p15:guide>
        <p15:guide id="8" orient="horz" pos="303" userDrawn="1">
          <p15:clr>
            <a:srgbClr val="F26B43"/>
          </p15:clr>
        </p15:guide>
        <p15:guide id="9" orient="horz" pos="575" userDrawn="1">
          <p15:clr>
            <a:srgbClr val="F26B43"/>
          </p15:clr>
        </p15:guide>
        <p15:guide id="10" orient="horz" pos="329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3.emf"/></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4.jpe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14.emf"/><Relationship Id="rId4" Type="http://schemas.openxmlformats.org/officeDocument/2006/relationships/hyperlink" Target="https://www.youtube.com/watch?v=pXx6Hp-hZF4"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jpeg"/><Relationship Id="rId4" Type="http://schemas.openxmlformats.org/officeDocument/2006/relationships/image" Target="../media/image64.jpeg"/></Relationships>
</file>

<file path=ppt/slides/_rels/slide2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68.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6.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8.png"/><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72.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6.emf"/></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emf"/><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76.emf"/></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8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6.emf"/></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6.emf"/></Relationships>
</file>

<file path=ppt/slides/_rels/slide4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59.png"/><Relationship Id="rId4" Type="http://schemas.openxmlformats.org/officeDocument/2006/relationships/image" Target="../media/image14.e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6.emf"/></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59.png"/><Relationship Id="rId4" Type="http://schemas.openxmlformats.org/officeDocument/2006/relationships/image" Target="../media/image14.emf"/></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6.emf"/></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59.png"/><Relationship Id="rId4" Type="http://schemas.openxmlformats.org/officeDocument/2006/relationships/image" Target="../media/image14.emf"/></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6.emf"/></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6.emf"/></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100.png"/><Relationship Id="rId4" Type="http://schemas.openxmlformats.org/officeDocument/2006/relationships/image" Target="../media/image99.emf"/></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103.png"/><Relationship Id="rId4" Type="http://schemas.openxmlformats.org/officeDocument/2006/relationships/image" Target="../media/image102.emf"/></Relationships>
</file>

<file path=ppt/slides/_rels/slide64.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4.em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27D9CC16-1B41-8C43-B806-38EAFBDCE039}"/>
              </a:ext>
            </a:extLst>
          </p:cNvPr>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1" name="CuadroTexto 10">
            <a:extLst>
              <a:ext uri="{FF2B5EF4-FFF2-40B4-BE49-F238E27FC236}">
                <a16:creationId xmlns:a16="http://schemas.microsoft.com/office/drawing/2014/main" id="{DD8E259A-F4F2-8E4D-98B8-40D87586C949}"/>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LA CADENA DE SUMINISTROS</a:t>
            </a:r>
          </a:p>
        </p:txBody>
      </p:sp>
      <p:sp>
        <p:nvSpPr>
          <p:cNvPr id="12" name="Rectángulo 11">
            <a:extLst>
              <a:ext uri="{FF2B5EF4-FFF2-40B4-BE49-F238E27FC236}">
                <a16:creationId xmlns:a16="http://schemas.microsoft.com/office/drawing/2014/main" id="{B9BC87B9-E169-F947-B330-8FD8B734BBF0}"/>
              </a:ext>
            </a:extLst>
          </p:cNvPr>
          <p:cNvSpPr/>
          <p:nvPr/>
        </p:nvSpPr>
        <p:spPr>
          <a:xfrm>
            <a:off x="503239" y="2177570"/>
            <a:ext cx="3056852" cy="830997"/>
          </a:xfrm>
          <a:prstGeom prst="rect">
            <a:avLst/>
          </a:prstGeom>
        </p:spPr>
        <p:txBody>
          <a:bodyPr wrap="square" lIns="0" tIns="0" rIns="0" bIns="0">
            <a:spAutoFit/>
          </a:bodyPr>
          <a:lstStyle/>
          <a:p>
            <a:pPr>
              <a:lnSpc>
                <a:spcPct val="90000"/>
              </a:lnSpc>
            </a:pPr>
            <a:r>
              <a:rPr lang="es-PE" sz="3000" dirty="0">
                <a:latin typeface="Graphik-Medium" charset="0"/>
                <a:ea typeface="Graphik-Medium" charset="0"/>
                <a:cs typeface="Graphik-Medium" charset="0"/>
              </a:rPr>
              <a:t>GESTIÓN DEL </a:t>
            </a:r>
            <a:r>
              <a:rPr lang="es-PE" sz="3000" b="1" dirty="0">
                <a:latin typeface="Graphik Bold" charset="0"/>
                <a:ea typeface="Graphik Bold" charset="0"/>
                <a:cs typeface="Graphik Bold" charset="0"/>
              </a:rPr>
              <a:t>TRANSPORTE</a:t>
            </a:r>
          </a:p>
        </p:txBody>
      </p:sp>
      <p:sp>
        <p:nvSpPr>
          <p:cNvPr id="13" name="Rectángulo 12">
            <a:extLst>
              <a:ext uri="{FF2B5EF4-FFF2-40B4-BE49-F238E27FC236}">
                <a16:creationId xmlns:a16="http://schemas.microsoft.com/office/drawing/2014/main" id="{E6E0AF4A-8D23-914D-9DD8-6F35ECD1D5D6}"/>
              </a:ext>
            </a:extLst>
          </p:cNvPr>
          <p:cNvSpPr/>
          <p:nvPr/>
        </p:nvSpPr>
        <p:spPr>
          <a:xfrm>
            <a:off x="503238" y="3219842"/>
            <a:ext cx="3056852" cy="995209"/>
          </a:xfrm>
          <a:prstGeom prst="rect">
            <a:avLst/>
          </a:prstGeom>
        </p:spPr>
        <p:txBody>
          <a:bodyPr wrap="square" lIns="0" tIns="0" rIns="0" bIns="0">
            <a:spAutoFit/>
          </a:bodyPr>
          <a:lstStyle/>
          <a:p>
            <a:pPr marL="177800" indent="-177800">
              <a:lnSpc>
                <a:spcPct val="120000"/>
              </a:lnSpc>
              <a:buClr>
                <a:srgbClr val="C42E91"/>
              </a:buClr>
              <a:buSzPct val="100000"/>
              <a:buFont typeface="Arial"/>
              <a:buChar char="•"/>
            </a:pPr>
            <a:r>
              <a:rPr lang="es-ES" sz="1100" dirty="0">
                <a:latin typeface="Graphik-Medium" charset="0"/>
              </a:rPr>
              <a:t>Gestión del transporte</a:t>
            </a:r>
          </a:p>
          <a:p>
            <a:pPr marL="177800" indent="-177800">
              <a:lnSpc>
                <a:spcPct val="120000"/>
              </a:lnSpc>
              <a:buClr>
                <a:srgbClr val="C42E91"/>
              </a:buClr>
              <a:buSzPct val="100000"/>
              <a:buFont typeface="Arial"/>
              <a:buChar char="•"/>
            </a:pPr>
            <a:r>
              <a:rPr lang="es-ES" sz="1100" dirty="0">
                <a:latin typeface="Graphik-Medium" charset="0"/>
              </a:rPr>
              <a:t>Planificación del transporte</a:t>
            </a:r>
          </a:p>
          <a:p>
            <a:pPr marL="177800" indent="-177800">
              <a:lnSpc>
                <a:spcPct val="120000"/>
              </a:lnSpc>
              <a:buClr>
                <a:srgbClr val="C42E91"/>
              </a:buClr>
              <a:buSzPct val="100000"/>
              <a:buFont typeface="Arial"/>
              <a:buChar char="•"/>
            </a:pPr>
            <a:r>
              <a:rPr lang="es-ES" sz="1100" dirty="0">
                <a:latin typeface="Graphik-Medium" charset="0"/>
              </a:rPr>
              <a:t>Cuadro Control Transporte</a:t>
            </a:r>
          </a:p>
          <a:p>
            <a:pPr marL="177800" indent="-177800">
              <a:lnSpc>
                <a:spcPct val="120000"/>
              </a:lnSpc>
              <a:buClr>
                <a:srgbClr val="C42E91"/>
              </a:buClr>
              <a:buSzPct val="100000"/>
              <a:buFont typeface="Arial"/>
              <a:buChar char="•"/>
            </a:pPr>
            <a:r>
              <a:rPr lang="es-ES" sz="1100" dirty="0">
                <a:latin typeface="Graphik-Medium" charset="0"/>
              </a:rPr>
              <a:t>Diagrama Gantt Mantenimiento vehículos</a:t>
            </a:r>
          </a:p>
          <a:p>
            <a:pPr marL="177800" lvl="1" indent="-177800">
              <a:lnSpc>
                <a:spcPct val="120000"/>
              </a:lnSpc>
              <a:buClr>
                <a:srgbClr val="C42E91"/>
              </a:buClr>
              <a:buSzPct val="100000"/>
              <a:buFont typeface="Arial"/>
              <a:buChar char="•"/>
            </a:pPr>
            <a:endParaRPr lang="es-ES_tradnl" sz="1100" dirty="0">
              <a:latin typeface="Graphik-Medium" charset="0"/>
            </a:endParaRPr>
          </a:p>
        </p:txBody>
      </p:sp>
      <p:sp>
        <p:nvSpPr>
          <p:cNvPr id="16" name="CuadroTexto 15">
            <a:extLst>
              <a:ext uri="{FF2B5EF4-FFF2-40B4-BE49-F238E27FC236}">
                <a16:creationId xmlns:a16="http://schemas.microsoft.com/office/drawing/2014/main" id="{A70DE2A4-CB81-084D-9A41-2A25367F6FAD}"/>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C42E91"/>
                </a:solidFill>
                <a:latin typeface="Calibri" charset="0"/>
                <a:ea typeface="Calibri" charset="0"/>
                <a:cs typeface="Calibri" charset="0"/>
              </a:rPr>
              <a:t>TEMA 10</a:t>
            </a:r>
          </a:p>
        </p:txBody>
      </p:sp>
      <p:pic>
        <p:nvPicPr>
          <p:cNvPr id="17" name="Imagen 16">
            <a:extLst>
              <a:ext uri="{FF2B5EF4-FFF2-40B4-BE49-F238E27FC236}">
                <a16:creationId xmlns:a16="http://schemas.microsoft.com/office/drawing/2014/main" id="{76F019EA-E4EE-3340-A7E9-2C5888DF0782}"/>
              </a:ext>
            </a:extLst>
          </p:cNvPr>
          <p:cNvPicPr>
            <a:picLocks noChangeAspect="1"/>
          </p:cNvPicPr>
          <p:nvPr/>
        </p:nvPicPr>
        <p:blipFill>
          <a:blip r:embed="rId3"/>
          <a:stretch>
            <a:fillRect/>
          </a:stretch>
        </p:blipFill>
        <p:spPr>
          <a:xfrm>
            <a:off x="507464" y="1883411"/>
            <a:ext cx="166865" cy="170453"/>
          </a:xfrm>
          <a:prstGeom prst="rect">
            <a:avLst/>
          </a:prstGeom>
        </p:spPr>
      </p:pic>
      <p:pic>
        <p:nvPicPr>
          <p:cNvPr id="18" name="Imagen 17">
            <a:extLst>
              <a:ext uri="{FF2B5EF4-FFF2-40B4-BE49-F238E27FC236}">
                <a16:creationId xmlns:a16="http://schemas.microsoft.com/office/drawing/2014/main" id="{D877EC51-0BCB-4B43-8899-3369F4B989D7}"/>
              </a:ext>
            </a:extLst>
          </p:cNvPr>
          <p:cNvPicPr>
            <a:picLocks noChangeAspect="1"/>
          </p:cNvPicPr>
          <p:nvPr/>
        </p:nvPicPr>
        <p:blipFill>
          <a:blip r:embed="rId4"/>
          <a:stretch>
            <a:fillRect/>
          </a:stretch>
        </p:blipFill>
        <p:spPr>
          <a:xfrm>
            <a:off x="3742531" y="-9832"/>
            <a:ext cx="5410762" cy="5724832"/>
          </a:xfrm>
          <a:prstGeom prst="rect">
            <a:avLst/>
          </a:prstGeom>
        </p:spPr>
      </p:pic>
    </p:spTree>
    <p:extLst>
      <p:ext uri="{BB962C8B-B14F-4D97-AF65-F5344CB8AC3E}">
        <p14:creationId xmlns:p14="http://schemas.microsoft.com/office/powerpoint/2010/main" val="2962688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1341" y="927013"/>
            <a:ext cx="8164347" cy="1308050"/>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AGROINDUSTRIA Y MINERÍA</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El Perú se ha desarrollado espectacularmente en diversos productos agroindustriales como los arándanos y paltas. De la misma manera muchas empresas mineras transportan sus materiales a los puertos por la red vial o utilizando la red ferroviaria. Algunas empresas mineras como Antamina tienen un mineroducto privado para mover su concentrado de cobre.</a:t>
            </a:r>
          </a:p>
        </p:txBody>
      </p:sp>
      <p:sp>
        <p:nvSpPr>
          <p:cNvPr id="14" name="Rectangle 5">
            <a:extLst>
              <a:ext uri="{FF2B5EF4-FFF2-40B4-BE49-F238E27FC236}">
                <a16:creationId xmlns:a16="http://schemas.microsoft.com/office/drawing/2014/main" id="{8533FFD3-84C6-3248-B689-0AF32B35206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22" name="Grupo 21">
            <a:extLst>
              <a:ext uri="{FF2B5EF4-FFF2-40B4-BE49-F238E27FC236}">
                <a16:creationId xmlns:a16="http://schemas.microsoft.com/office/drawing/2014/main" id="{4A628997-09EE-B34F-B027-469E371CC11A}"/>
              </a:ext>
            </a:extLst>
          </p:cNvPr>
          <p:cNvGrpSpPr/>
          <p:nvPr/>
        </p:nvGrpSpPr>
        <p:grpSpPr>
          <a:xfrm>
            <a:off x="1117605" y="2506869"/>
            <a:ext cx="6908790" cy="2727122"/>
            <a:chOff x="901085" y="2506869"/>
            <a:chExt cx="6908790" cy="2727122"/>
          </a:xfrm>
        </p:grpSpPr>
        <p:grpSp>
          <p:nvGrpSpPr>
            <p:cNvPr id="17" name="Grupo 16">
              <a:extLst>
                <a:ext uri="{FF2B5EF4-FFF2-40B4-BE49-F238E27FC236}">
                  <a16:creationId xmlns:a16="http://schemas.microsoft.com/office/drawing/2014/main" id="{E3DB7232-AC5A-3849-817F-7C141876B8C0}"/>
                </a:ext>
              </a:extLst>
            </p:cNvPr>
            <p:cNvGrpSpPr/>
            <p:nvPr/>
          </p:nvGrpSpPr>
          <p:grpSpPr>
            <a:xfrm>
              <a:off x="901085" y="2506869"/>
              <a:ext cx="4345897" cy="2727119"/>
              <a:chOff x="511341" y="2469295"/>
              <a:chExt cx="4345897" cy="2727119"/>
            </a:xfrm>
          </p:grpSpPr>
          <p:pic>
            <p:nvPicPr>
              <p:cNvPr id="13" name="Imagen 12">
                <a:extLst>
                  <a:ext uri="{FF2B5EF4-FFF2-40B4-BE49-F238E27FC236}">
                    <a16:creationId xmlns:a16="http://schemas.microsoft.com/office/drawing/2014/main" id="{39597D91-E3F1-4157-2A7A-736F92ECB05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8455"/>
              <a:stretch/>
            </p:blipFill>
            <p:spPr>
              <a:xfrm>
                <a:off x="2756553" y="3906865"/>
                <a:ext cx="2100685" cy="1282054"/>
              </a:xfrm>
              <a:prstGeom prst="rect">
                <a:avLst/>
              </a:prstGeom>
            </p:spPr>
          </p:pic>
          <p:pic>
            <p:nvPicPr>
              <p:cNvPr id="4" name="Imagen 3">
                <a:extLst>
                  <a:ext uri="{FF2B5EF4-FFF2-40B4-BE49-F238E27FC236}">
                    <a16:creationId xmlns:a16="http://schemas.microsoft.com/office/drawing/2014/main" id="{C69D2631-5E0D-C043-80B9-B3FE27DE898E}"/>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11341" y="2469295"/>
                <a:ext cx="2203307" cy="1400095"/>
              </a:xfrm>
              <a:prstGeom prst="rect">
                <a:avLst/>
              </a:prstGeom>
            </p:spPr>
          </p:pic>
          <p:pic>
            <p:nvPicPr>
              <p:cNvPr id="7" name="Imagen 6">
                <a:extLst>
                  <a:ext uri="{FF2B5EF4-FFF2-40B4-BE49-F238E27FC236}">
                    <a16:creationId xmlns:a16="http://schemas.microsoft.com/office/drawing/2014/main" id="{97E05DAC-86B3-4F46-A504-0B4EEC76ACD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56553" y="2469295"/>
                <a:ext cx="2100685" cy="1400095"/>
              </a:xfrm>
              <a:prstGeom prst="rect">
                <a:avLst/>
              </a:prstGeom>
            </p:spPr>
          </p:pic>
          <p:pic>
            <p:nvPicPr>
              <p:cNvPr id="16" name="Imagen 15">
                <a:extLst>
                  <a:ext uri="{FF2B5EF4-FFF2-40B4-BE49-F238E27FC236}">
                    <a16:creationId xmlns:a16="http://schemas.microsoft.com/office/drawing/2014/main" id="{5EEC2A31-2C56-0045-A63A-F91C5FD29DEB}"/>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11341" y="3914360"/>
                <a:ext cx="2203307" cy="1282054"/>
              </a:xfrm>
              <a:prstGeom prst="rect">
                <a:avLst/>
              </a:prstGeom>
            </p:spPr>
          </p:pic>
        </p:grpSp>
        <p:sp>
          <p:nvSpPr>
            <p:cNvPr id="21" name="Redondear rectángulo de esquina del mismo lado 20">
              <a:extLst>
                <a:ext uri="{FF2B5EF4-FFF2-40B4-BE49-F238E27FC236}">
                  <a16:creationId xmlns:a16="http://schemas.microsoft.com/office/drawing/2014/main" id="{C57D5714-48D5-534F-BA57-114C7C2F6CBB}"/>
                </a:ext>
              </a:extLst>
            </p:cNvPr>
            <p:cNvSpPr/>
            <p:nvPr/>
          </p:nvSpPr>
          <p:spPr>
            <a:xfrm rot="5400000">
              <a:off x="5196351" y="2620466"/>
              <a:ext cx="2727120" cy="2499929"/>
            </a:xfrm>
            <a:prstGeom prst="round2SameRect">
              <a:avLst>
                <a:gd name="adj1" fmla="val 5165"/>
                <a:gd name="adj2" fmla="val 0"/>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CuadroTexto 17">
              <a:extLst>
                <a:ext uri="{FF2B5EF4-FFF2-40B4-BE49-F238E27FC236}">
                  <a16:creationId xmlns:a16="http://schemas.microsoft.com/office/drawing/2014/main" id="{7B9A2245-07A7-784D-A373-0165EB3D1E30}"/>
                </a:ext>
              </a:extLst>
            </p:cNvPr>
            <p:cNvSpPr txBox="1"/>
            <p:nvPr/>
          </p:nvSpPr>
          <p:spPr>
            <a:xfrm>
              <a:off x="5591672" y="3649952"/>
              <a:ext cx="1733448" cy="1231106"/>
            </a:xfrm>
            <a:prstGeom prst="rect">
              <a:avLst/>
            </a:prstGeom>
            <a:noFill/>
          </p:spPr>
          <p:txBody>
            <a:bodyPr wrap="square" lIns="0" tIns="0" rIns="0" bIns="0" rtlCol="0">
              <a:spAutoFit/>
            </a:bodyPr>
            <a:lstStyle/>
            <a:p>
              <a:r>
                <a:rPr lang="es-ES_tradnl" sz="1600" dirty="0">
                  <a:solidFill>
                    <a:schemeClr val="bg1"/>
                  </a:solidFill>
                  <a:latin typeface="Calibri" charset="0"/>
                  <a:cs typeface="Calibri" charset="0"/>
                </a:rPr>
                <a:t>DE LAS </a:t>
              </a:r>
              <a:r>
                <a:rPr lang="es-ES_tradnl" sz="1600" dirty="0">
                  <a:solidFill>
                    <a:srgbClr val="FFFF00"/>
                  </a:solidFill>
                  <a:latin typeface="Calibri" charset="0"/>
                  <a:cs typeface="Calibri" charset="0"/>
                </a:rPr>
                <a:t>EXPORTACIONES</a:t>
              </a:r>
              <a:r>
                <a:rPr lang="es-ES_tradnl" sz="1600" dirty="0">
                  <a:solidFill>
                    <a:schemeClr val="bg1"/>
                  </a:solidFill>
                  <a:latin typeface="Calibri" charset="0"/>
                  <a:cs typeface="Calibri" charset="0"/>
                </a:rPr>
                <a:t> </a:t>
              </a:r>
              <a:br>
                <a:rPr lang="es-ES_tradnl" sz="1600" dirty="0">
                  <a:solidFill>
                    <a:schemeClr val="bg1"/>
                  </a:solidFill>
                  <a:latin typeface="Calibri" charset="0"/>
                  <a:cs typeface="Calibri" charset="0"/>
                </a:rPr>
              </a:br>
              <a:r>
                <a:rPr lang="es-ES_tradnl" sz="1600" dirty="0">
                  <a:solidFill>
                    <a:schemeClr val="bg1"/>
                  </a:solidFill>
                  <a:latin typeface="Calibri" charset="0"/>
                  <a:cs typeface="Calibri" charset="0"/>
                </a:rPr>
                <a:t>EN PERÚ CORRESPONDEN AL SECTOR MINERÍA.</a:t>
              </a:r>
            </a:p>
          </p:txBody>
        </p:sp>
        <p:sp>
          <p:nvSpPr>
            <p:cNvPr id="19" name="CuadroTexto 18">
              <a:extLst>
                <a:ext uri="{FF2B5EF4-FFF2-40B4-BE49-F238E27FC236}">
                  <a16:creationId xmlns:a16="http://schemas.microsoft.com/office/drawing/2014/main" id="{11502747-FACC-BA4A-A701-4451726DB73A}"/>
                </a:ext>
              </a:extLst>
            </p:cNvPr>
            <p:cNvSpPr txBox="1"/>
            <p:nvPr/>
          </p:nvSpPr>
          <p:spPr>
            <a:xfrm>
              <a:off x="5591672" y="2958049"/>
              <a:ext cx="1281355" cy="738664"/>
            </a:xfrm>
            <a:prstGeom prst="rect">
              <a:avLst/>
            </a:prstGeom>
            <a:noFill/>
          </p:spPr>
          <p:txBody>
            <a:bodyPr wrap="square" lIns="0" tIns="0" rIns="0" bIns="0" rtlCol="0">
              <a:spAutoFit/>
            </a:bodyPr>
            <a:lstStyle/>
            <a:p>
              <a:pPr lvl="0"/>
              <a:r>
                <a:rPr lang="es-ES" sz="4800" b="1" dirty="0">
                  <a:solidFill>
                    <a:schemeClr val="bg1"/>
                  </a:solidFill>
                  <a:latin typeface="Calibri" charset="0"/>
                  <a:ea typeface="Calibri" charset="0"/>
                  <a:cs typeface="Calibri" charset="0"/>
                </a:rPr>
                <a:t>75%</a:t>
              </a:r>
              <a:endParaRPr lang="es-PE" sz="4800" b="1" dirty="0">
                <a:solidFill>
                  <a:schemeClr val="bg1"/>
                </a:solidFill>
                <a:latin typeface="Calibri" charset="0"/>
                <a:ea typeface="Calibri" charset="0"/>
                <a:cs typeface="Calibri" charset="0"/>
              </a:endParaRPr>
            </a:p>
          </p:txBody>
        </p:sp>
        <p:pic>
          <p:nvPicPr>
            <p:cNvPr id="20" name="Imagen 19">
              <a:extLst>
                <a:ext uri="{FF2B5EF4-FFF2-40B4-BE49-F238E27FC236}">
                  <a16:creationId xmlns:a16="http://schemas.microsoft.com/office/drawing/2014/main" id="{2A47C528-95B2-604E-B78D-6E6F34D0CD6E}"/>
                </a:ext>
              </a:extLst>
            </p:cNvPr>
            <p:cNvPicPr>
              <a:picLocks noChangeAspect="1"/>
            </p:cNvPicPr>
            <p:nvPr/>
          </p:nvPicPr>
          <p:blipFill>
            <a:blip r:embed="rId7">
              <a:alphaModFix/>
              <a:lum bright="100000" contrast="100000"/>
            </a:blip>
            <a:stretch>
              <a:fillRect/>
            </a:stretch>
          </p:blipFill>
          <p:spPr>
            <a:xfrm>
              <a:off x="5591672" y="2823970"/>
              <a:ext cx="157605" cy="157605"/>
            </a:xfrm>
            <a:prstGeom prst="rect">
              <a:avLst/>
            </a:prstGeom>
          </p:spPr>
        </p:pic>
      </p:grpSp>
    </p:spTree>
    <p:extLst>
      <p:ext uri="{BB962C8B-B14F-4D97-AF65-F5344CB8AC3E}">
        <p14:creationId xmlns:p14="http://schemas.microsoft.com/office/powerpoint/2010/main" val="48010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764BBC33-EB7B-8A4B-A136-E1660CDAF5A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1388" y="481012"/>
            <a:ext cx="3924300" cy="2276206"/>
          </a:xfrm>
          <a:prstGeom prst="rect">
            <a:avLst/>
          </a:prstGeom>
        </p:spPr>
      </p:pic>
      <p:pic>
        <p:nvPicPr>
          <p:cNvPr id="8" name="Imagen 7">
            <a:extLst>
              <a:ext uri="{FF2B5EF4-FFF2-40B4-BE49-F238E27FC236}">
                <a16:creationId xmlns:a16="http://schemas.microsoft.com/office/drawing/2014/main" id="{F3413D1F-F43E-2044-ABCD-6AB27B7FE5D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51387" y="2815653"/>
            <a:ext cx="3924299" cy="2418347"/>
          </a:xfrm>
          <a:prstGeom prst="rect">
            <a:avLst/>
          </a:prstGeom>
        </p:spPr>
      </p:pic>
      <p:sp>
        <p:nvSpPr>
          <p:cNvPr id="3" name="object 7"/>
          <p:cNvSpPr txBox="1"/>
          <p:nvPr/>
        </p:nvSpPr>
        <p:spPr>
          <a:xfrm>
            <a:off x="502673" y="912813"/>
            <a:ext cx="3889940" cy="3031599"/>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DÉFICIT DE INFRAESTRUCTURA</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Los países en desarrollo enfrentan un doble desafío: garantizar que todos tengan acceso a una movilidad eficiente, segura y asequible. Tenemos un déficit de infraestructura logística, por ejemplo, hay ciudades en la selva desconectadas por la red vial y en estos casos solo podemos llegar por los ríos. La infraestructura no es solo red vial, también son puentes y otros servicios que se ofrecen a los transportistas en las diferentes rutas. Lo mismo es para todas las modalidades de transporte.</a:t>
            </a:r>
            <a:endParaRPr lang="es-PE" sz="1600" spc="-10" dirty="0">
              <a:solidFill>
                <a:srgbClr val="262626"/>
              </a:solidFill>
              <a:cs typeface="Source Sans Pro"/>
            </a:endParaRPr>
          </a:p>
        </p:txBody>
      </p:sp>
      <p:sp>
        <p:nvSpPr>
          <p:cNvPr id="6" name="Rectangle 5">
            <a:extLst>
              <a:ext uri="{FF2B5EF4-FFF2-40B4-BE49-F238E27FC236}">
                <a16:creationId xmlns:a16="http://schemas.microsoft.com/office/drawing/2014/main" id="{F1C8D7E8-780C-9040-9637-E6F05422186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3728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ángulo redondeado 100">
            <a:extLst>
              <a:ext uri="{FF2B5EF4-FFF2-40B4-BE49-F238E27FC236}">
                <a16:creationId xmlns:a16="http://schemas.microsoft.com/office/drawing/2014/main" id="{703FF4EF-DAA3-D345-B04B-820B763D7877}"/>
              </a:ext>
            </a:extLst>
          </p:cNvPr>
          <p:cNvSpPr/>
          <p:nvPr/>
        </p:nvSpPr>
        <p:spPr>
          <a:xfrm>
            <a:off x="7224001" y="3184673"/>
            <a:ext cx="1451687" cy="588051"/>
          </a:xfrm>
          <a:prstGeom prst="roundRect">
            <a:avLst>
              <a:gd name="adj" fmla="val 18132"/>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buSzPts val="2200"/>
              <a:tabLst>
                <a:tab pos="569913" algn="l"/>
              </a:tabLst>
            </a:pPr>
            <a:r>
              <a:rPr lang="es-ES" sz="1300" b="1" dirty="0">
                <a:solidFill>
                  <a:schemeClr val="lt1"/>
                </a:solidFill>
                <a:latin typeface="Calibri" charset="0"/>
                <a:ea typeface="+mn-ea"/>
                <a:cs typeface="Calibri" charset="0"/>
                <a:sym typeface="Calibri"/>
              </a:rPr>
              <a:t>DUCTOS</a:t>
            </a:r>
          </a:p>
        </p:txBody>
      </p:sp>
      <p:grpSp>
        <p:nvGrpSpPr>
          <p:cNvPr id="102" name="Agrupar 14">
            <a:extLst>
              <a:ext uri="{FF2B5EF4-FFF2-40B4-BE49-F238E27FC236}">
                <a16:creationId xmlns:a16="http://schemas.microsoft.com/office/drawing/2014/main" id="{959141EA-0519-854C-98E5-312510A913DB}"/>
              </a:ext>
            </a:extLst>
          </p:cNvPr>
          <p:cNvGrpSpPr/>
          <p:nvPr/>
        </p:nvGrpSpPr>
        <p:grpSpPr>
          <a:xfrm>
            <a:off x="6970140" y="3241416"/>
            <a:ext cx="539968" cy="474563"/>
            <a:chOff x="5892525" y="2805544"/>
            <a:chExt cx="459479" cy="403823"/>
          </a:xfrm>
        </p:grpSpPr>
        <p:sp>
          <p:nvSpPr>
            <p:cNvPr id="103" name="Elipse 102">
              <a:extLst>
                <a:ext uri="{FF2B5EF4-FFF2-40B4-BE49-F238E27FC236}">
                  <a16:creationId xmlns:a16="http://schemas.microsoft.com/office/drawing/2014/main" id="{7B4DCA7C-43D7-B649-AE47-11662C55BF15}"/>
                </a:ext>
              </a:extLst>
            </p:cNvPr>
            <p:cNvSpPr/>
            <p:nvPr/>
          </p:nvSpPr>
          <p:spPr>
            <a:xfrm>
              <a:off x="5956294" y="2824923"/>
              <a:ext cx="395710" cy="376076"/>
            </a:xfrm>
            <a:prstGeom prst="ellipse">
              <a:avLst/>
            </a:prstGeom>
            <a:solidFill>
              <a:srgbClr val="079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04" name="Elipse 103">
              <a:extLst>
                <a:ext uri="{FF2B5EF4-FFF2-40B4-BE49-F238E27FC236}">
                  <a16:creationId xmlns:a16="http://schemas.microsoft.com/office/drawing/2014/main" id="{6EA1A417-68C6-054E-890D-5A582D026853}"/>
                </a:ext>
              </a:extLst>
            </p:cNvPr>
            <p:cNvSpPr/>
            <p:nvPr/>
          </p:nvSpPr>
          <p:spPr>
            <a:xfrm>
              <a:off x="5892525" y="2805544"/>
              <a:ext cx="424907"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05" name="Triángulo 104">
              <a:extLst>
                <a:ext uri="{FF2B5EF4-FFF2-40B4-BE49-F238E27FC236}">
                  <a16:creationId xmlns:a16="http://schemas.microsoft.com/office/drawing/2014/main" id="{8DF9E999-0DFB-CA48-BD09-520CBD969C08}"/>
                </a:ext>
              </a:extLst>
            </p:cNvPr>
            <p:cNvSpPr/>
            <p:nvPr/>
          </p:nvSpPr>
          <p:spPr>
            <a:xfrm rot="5400000">
              <a:off x="6076285" y="2946262"/>
              <a:ext cx="186870" cy="122381"/>
            </a:xfrm>
            <a:prstGeom prst="triangle">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86" name="Rectángulo redondeado 85">
            <a:extLst>
              <a:ext uri="{FF2B5EF4-FFF2-40B4-BE49-F238E27FC236}">
                <a16:creationId xmlns:a16="http://schemas.microsoft.com/office/drawing/2014/main" id="{12626DBF-D0C0-4B4B-986A-82F291641F73}"/>
              </a:ext>
            </a:extLst>
          </p:cNvPr>
          <p:cNvSpPr/>
          <p:nvPr/>
        </p:nvSpPr>
        <p:spPr>
          <a:xfrm>
            <a:off x="5541817" y="3182412"/>
            <a:ext cx="1517987" cy="588051"/>
          </a:xfrm>
          <a:prstGeom prst="roundRect">
            <a:avLst>
              <a:gd name="adj" fmla="val 20036"/>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buSzPts val="2200"/>
              <a:tabLst>
                <a:tab pos="569913" algn="l"/>
              </a:tabLst>
            </a:pPr>
            <a:r>
              <a:rPr lang="es-ES" sz="1300" b="1" dirty="0">
                <a:solidFill>
                  <a:schemeClr val="lt1"/>
                </a:solidFill>
                <a:latin typeface="Calibri" charset="0"/>
                <a:ea typeface="+mn-ea"/>
                <a:cs typeface="Calibri" charset="0"/>
                <a:sym typeface="Calibri"/>
              </a:rPr>
              <a:t>FERROVIARIA</a:t>
            </a:r>
          </a:p>
        </p:txBody>
      </p:sp>
      <p:grpSp>
        <p:nvGrpSpPr>
          <p:cNvPr id="87" name="Agrupar 9">
            <a:extLst>
              <a:ext uri="{FF2B5EF4-FFF2-40B4-BE49-F238E27FC236}">
                <a16:creationId xmlns:a16="http://schemas.microsoft.com/office/drawing/2014/main" id="{2E114259-A134-3A44-99D2-65456BE63C6B}"/>
              </a:ext>
            </a:extLst>
          </p:cNvPr>
          <p:cNvGrpSpPr/>
          <p:nvPr/>
        </p:nvGrpSpPr>
        <p:grpSpPr>
          <a:xfrm>
            <a:off x="5287956" y="3239155"/>
            <a:ext cx="539968" cy="474563"/>
            <a:chOff x="5892525" y="2805544"/>
            <a:chExt cx="459479" cy="403823"/>
          </a:xfrm>
        </p:grpSpPr>
        <p:sp>
          <p:nvSpPr>
            <p:cNvPr id="88" name="Elipse 87">
              <a:extLst>
                <a:ext uri="{FF2B5EF4-FFF2-40B4-BE49-F238E27FC236}">
                  <a16:creationId xmlns:a16="http://schemas.microsoft.com/office/drawing/2014/main" id="{8019208D-083A-8B4D-B804-E12A9BBC948A}"/>
                </a:ext>
              </a:extLst>
            </p:cNvPr>
            <p:cNvSpPr/>
            <p:nvPr/>
          </p:nvSpPr>
          <p:spPr>
            <a:xfrm>
              <a:off x="5956294" y="2824923"/>
              <a:ext cx="395710" cy="376076"/>
            </a:xfrm>
            <a:prstGeom prst="ellipse">
              <a:avLst/>
            </a:prstGeom>
            <a:solidFill>
              <a:srgbClr val="6A8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89" name="Elipse 88">
              <a:extLst>
                <a:ext uri="{FF2B5EF4-FFF2-40B4-BE49-F238E27FC236}">
                  <a16:creationId xmlns:a16="http://schemas.microsoft.com/office/drawing/2014/main" id="{EC340AEB-44F7-9143-BDE7-1945E7093DBD}"/>
                </a:ext>
              </a:extLst>
            </p:cNvPr>
            <p:cNvSpPr/>
            <p:nvPr/>
          </p:nvSpPr>
          <p:spPr>
            <a:xfrm>
              <a:off x="5892525" y="2805544"/>
              <a:ext cx="424907"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90" name="Triángulo 89">
              <a:extLst>
                <a:ext uri="{FF2B5EF4-FFF2-40B4-BE49-F238E27FC236}">
                  <a16:creationId xmlns:a16="http://schemas.microsoft.com/office/drawing/2014/main" id="{AD852634-402E-FD40-A75B-48DABCB28D58}"/>
                </a:ext>
              </a:extLst>
            </p:cNvPr>
            <p:cNvSpPr/>
            <p:nvPr/>
          </p:nvSpPr>
          <p:spPr>
            <a:xfrm rot="5400000">
              <a:off x="6076285" y="2946262"/>
              <a:ext cx="186870" cy="122381"/>
            </a:xfrm>
            <a:prstGeom prst="triangle">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3" name="object 7"/>
          <p:cNvSpPr txBox="1"/>
          <p:nvPr/>
        </p:nvSpPr>
        <p:spPr>
          <a:xfrm>
            <a:off x="502673" y="1488372"/>
            <a:ext cx="8168634" cy="569387"/>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CLASES O MODALIDADES DE TRANSPORTE</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Son cinco las modalidades de transporte y cada una tiene sus propias características:</a:t>
            </a:r>
            <a:endParaRPr lang="es-PE" sz="1600" spc="-10" dirty="0">
              <a:solidFill>
                <a:srgbClr val="262626"/>
              </a:solidFill>
              <a:cs typeface="Source Sans Pro"/>
            </a:endParaRPr>
          </a:p>
        </p:txBody>
      </p:sp>
      <p:sp>
        <p:nvSpPr>
          <p:cNvPr id="41" name="Rectangle 5">
            <a:extLst>
              <a:ext uri="{FF2B5EF4-FFF2-40B4-BE49-F238E27FC236}">
                <a16:creationId xmlns:a16="http://schemas.microsoft.com/office/drawing/2014/main" id="{5DE7D3B9-4CDF-604F-A821-06DCD4AFFE38}"/>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43" name="Google Shape;115;g5dc65fe650_0_75">
            <a:extLst>
              <a:ext uri="{FF2B5EF4-FFF2-40B4-BE49-F238E27FC236}">
                <a16:creationId xmlns:a16="http://schemas.microsoft.com/office/drawing/2014/main" id="{65B29F9D-D2ED-DE47-A1B5-BAD1780B9C6D}"/>
              </a:ext>
            </a:extLst>
          </p:cNvPr>
          <p:cNvSpPr/>
          <p:nvPr/>
        </p:nvSpPr>
        <p:spPr>
          <a:xfrm>
            <a:off x="1047773" y="2485912"/>
            <a:ext cx="438900" cy="438900"/>
          </a:xfrm>
          <a:prstGeom prst="ellipse">
            <a:avLst/>
          </a:prstGeom>
          <a:solidFill>
            <a:schemeClr val="bg1"/>
          </a:solidFill>
          <a:ln w="19050">
            <a:solidFill>
              <a:srgbClr val="FF782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9;g5dc65fe650_0_75">
            <a:extLst>
              <a:ext uri="{FF2B5EF4-FFF2-40B4-BE49-F238E27FC236}">
                <a16:creationId xmlns:a16="http://schemas.microsoft.com/office/drawing/2014/main" id="{E1E8D761-50B6-7041-9B06-1D77B116BC74}"/>
              </a:ext>
            </a:extLst>
          </p:cNvPr>
          <p:cNvSpPr txBox="1"/>
          <p:nvPr/>
        </p:nvSpPr>
        <p:spPr>
          <a:xfrm>
            <a:off x="1177248" y="2423378"/>
            <a:ext cx="191826" cy="4076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rgbClr val="FF7827"/>
                </a:solidFill>
                <a:latin typeface="Calibri" panose="020F0502020204030204" pitchFamily="34" charset="0"/>
                <a:cs typeface="Calibri" panose="020F0502020204030204" pitchFamily="34" charset="0"/>
              </a:rPr>
              <a:t>1</a:t>
            </a:r>
            <a:endParaRPr sz="2400" b="1" dirty="0">
              <a:solidFill>
                <a:srgbClr val="FF7827"/>
              </a:solidFill>
              <a:latin typeface="Calibri" panose="020F0502020204030204" pitchFamily="34" charset="0"/>
              <a:cs typeface="Calibri" panose="020F0502020204030204" pitchFamily="34" charset="0"/>
            </a:endParaRPr>
          </a:p>
        </p:txBody>
      </p:sp>
      <p:cxnSp>
        <p:nvCxnSpPr>
          <p:cNvPr id="47" name="Conector recto 46">
            <a:extLst>
              <a:ext uri="{FF2B5EF4-FFF2-40B4-BE49-F238E27FC236}">
                <a16:creationId xmlns:a16="http://schemas.microsoft.com/office/drawing/2014/main" id="{7BCDCD6C-4869-BD4D-8750-FB7B668103A6}"/>
              </a:ext>
            </a:extLst>
          </p:cNvPr>
          <p:cNvCxnSpPr/>
          <p:nvPr/>
        </p:nvCxnSpPr>
        <p:spPr>
          <a:xfrm>
            <a:off x="1267223" y="2924812"/>
            <a:ext cx="1" cy="245507"/>
          </a:xfrm>
          <a:prstGeom prst="line">
            <a:avLst/>
          </a:prstGeom>
          <a:ln w="19050">
            <a:solidFill>
              <a:srgbClr val="FF7827"/>
            </a:solidFill>
          </a:ln>
          <a:effectLst/>
        </p:spPr>
        <p:style>
          <a:lnRef idx="1">
            <a:schemeClr val="accent1"/>
          </a:lnRef>
          <a:fillRef idx="0">
            <a:schemeClr val="accent1"/>
          </a:fillRef>
          <a:effectRef idx="0">
            <a:schemeClr val="accent1"/>
          </a:effectRef>
          <a:fontRef idx="minor">
            <a:schemeClr val="tx1"/>
          </a:fontRef>
        </p:style>
      </p:cxnSp>
      <p:sp>
        <p:nvSpPr>
          <p:cNvPr id="48" name="Google Shape;115;g5dc65fe650_0_75">
            <a:extLst>
              <a:ext uri="{FF2B5EF4-FFF2-40B4-BE49-F238E27FC236}">
                <a16:creationId xmlns:a16="http://schemas.microsoft.com/office/drawing/2014/main" id="{F119B0EB-F420-3845-8671-848DB52AEC5D}"/>
              </a:ext>
            </a:extLst>
          </p:cNvPr>
          <p:cNvSpPr/>
          <p:nvPr/>
        </p:nvSpPr>
        <p:spPr>
          <a:xfrm>
            <a:off x="4360212" y="2496101"/>
            <a:ext cx="438900" cy="438900"/>
          </a:xfrm>
          <a:prstGeom prst="ellipse">
            <a:avLst/>
          </a:prstGeom>
          <a:solidFill>
            <a:schemeClr val="bg1"/>
          </a:solidFill>
          <a:ln w="19050">
            <a:solidFill>
              <a:srgbClr val="7150A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9;g5dc65fe650_0_75">
            <a:extLst>
              <a:ext uri="{FF2B5EF4-FFF2-40B4-BE49-F238E27FC236}">
                <a16:creationId xmlns:a16="http://schemas.microsoft.com/office/drawing/2014/main" id="{D023581C-2058-4549-94A1-23933A94E4CC}"/>
              </a:ext>
            </a:extLst>
          </p:cNvPr>
          <p:cNvSpPr txBox="1"/>
          <p:nvPr/>
        </p:nvSpPr>
        <p:spPr>
          <a:xfrm>
            <a:off x="4482319" y="2433567"/>
            <a:ext cx="216854" cy="53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rgbClr val="7150A0"/>
                </a:solidFill>
                <a:latin typeface="Calibri" panose="020F0502020204030204" pitchFamily="34" charset="0"/>
                <a:cs typeface="Calibri" panose="020F0502020204030204" pitchFamily="34" charset="0"/>
              </a:rPr>
              <a:t>3</a:t>
            </a:r>
            <a:endParaRPr sz="2400" b="1" dirty="0">
              <a:solidFill>
                <a:srgbClr val="7150A0"/>
              </a:solidFill>
              <a:latin typeface="Calibri" panose="020F0502020204030204" pitchFamily="34" charset="0"/>
              <a:cs typeface="Calibri" panose="020F0502020204030204" pitchFamily="34" charset="0"/>
            </a:endParaRPr>
          </a:p>
        </p:txBody>
      </p:sp>
      <p:cxnSp>
        <p:nvCxnSpPr>
          <p:cNvPr id="50" name="Conector recto 49">
            <a:extLst>
              <a:ext uri="{FF2B5EF4-FFF2-40B4-BE49-F238E27FC236}">
                <a16:creationId xmlns:a16="http://schemas.microsoft.com/office/drawing/2014/main" id="{723DEE88-23FD-9948-853F-EE4BB3B9E62A}"/>
              </a:ext>
            </a:extLst>
          </p:cNvPr>
          <p:cNvCxnSpPr/>
          <p:nvPr/>
        </p:nvCxnSpPr>
        <p:spPr>
          <a:xfrm>
            <a:off x="4579662" y="2935001"/>
            <a:ext cx="1" cy="274470"/>
          </a:xfrm>
          <a:prstGeom prst="line">
            <a:avLst/>
          </a:prstGeom>
          <a:ln w="19050">
            <a:solidFill>
              <a:srgbClr val="7150A0"/>
            </a:solidFill>
          </a:ln>
          <a:effectLst/>
        </p:spPr>
        <p:style>
          <a:lnRef idx="1">
            <a:schemeClr val="accent1"/>
          </a:lnRef>
          <a:fillRef idx="0">
            <a:schemeClr val="accent1"/>
          </a:fillRef>
          <a:effectRef idx="0">
            <a:schemeClr val="accent1"/>
          </a:effectRef>
          <a:fontRef idx="minor">
            <a:schemeClr val="tx1"/>
          </a:fontRef>
        </p:style>
      </p:cxnSp>
      <p:sp>
        <p:nvSpPr>
          <p:cNvPr id="51" name="Google Shape;115;g5dc65fe650_0_75">
            <a:extLst>
              <a:ext uri="{FF2B5EF4-FFF2-40B4-BE49-F238E27FC236}">
                <a16:creationId xmlns:a16="http://schemas.microsoft.com/office/drawing/2014/main" id="{64069030-A5A3-F64A-95D5-D3F7C0620685}"/>
              </a:ext>
            </a:extLst>
          </p:cNvPr>
          <p:cNvSpPr/>
          <p:nvPr/>
        </p:nvSpPr>
        <p:spPr>
          <a:xfrm>
            <a:off x="2698677" y="2457337"/>
            <a:ext cx="438900" cy="438900"/>
          </a:xfrm>
          <a:prstGeom prst="ellipse">
            <a:avLst/>
          </a:prstGeom>
          <a:solidFill>
            <a:schemeClr val="bg1"/>
          </a:solidFill>
          <a:ln w="19050">
            <a:solidFill>
              <a:srgbClr val="EE463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9;g5dc65fe650_0_75">
            <a:extLst>
              <a:ext uri="{FF2B5EF4-FFF2-40B4-BE49-F238E27FC236}">
                <a16:creationId xmlns:a16="http://schemas.microsoft.com/office/drawing/2014/main" id="{89E98FA1-6DE8-EE43-B56A-DBFC82F51FCF}"/>
              </a:ext>
            </a:extLst>
          </p:cNvPr>
          <p:cNvSpPr txBox="1"/>
          <p:nvPr/>
        </p:nvSpPr>
        <p:spPr>
          <a:xfrm>
            <a:off x="2820784" y="2394803"/>
            <a:ext cx="216854" cy="53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rgbClr val="EE4639"/>
                </a:solidFill>
                <a:latin typeface="Calibri" panose="020F0502020204030204" pitchFamily="34" charset="0"/>
                <a:cs typeface="Calibri" panose="020F0502020204030204" pitchFamily="34" charset="0"/>
              </a:rPr>
              <a:t>2</a:t>
            </a:r>
            <a:endParaRPr sz="2400" b="1" dirty="0">
              <a:solidFill>
                <a:srgbClr val="EE4639"/>
              </a:solidFill>
              <a:latin typeface="Calibri" panose="020F0502020204030204" pitchFamily="34" charset="0"/>
              <a:cs typeface="Calibri" panose="020F0502020204030204" pitchFamily="34" charset="0"/>
            </a:endParaRPr>
          </a:p>
        </p:txBody>
      </p:sp>
      <p:cxnSp>
        <p:nvCxnSpPr>
          <p:cNvPr id="53" name="Conector recto 52">
            <a:extLst>
              <a:ext uri="{FF2B5EF4-FFF2-40B4-BE49-F238E27FC236}">
                <a16:creationId xmlns:a16="http://schemas.microsoft.com/office/drawing/2014/main" id="{2834BD0E-8B9B-1A4A-BF9A-34211DC4D30C}"/>
              </a:ext>
            </a:extLst>
          </p:cNvPr>
          <p:cNvCxnSpPr/>
          <p:nvPr/>
        </p:nvCxnSpPr>
        <p:spPr>
          <a:xfrm>
            <a:off x="2918127" y="2896237"/>
            <a:ext cx="1" cy="274470"/>
          </a:xfrm>
          <a:prstGeom prst="line">
            <a:avLst/>
          </a:prstGeom>
          <a:ln w="19050">
            <a:solidFill>
              <a:srgbClr val="EE4639"/>
            </a:solidFill>
          </a:ln>
          <a:effectLst/>
        </p:spPr>
        <p:style>
          <a:lnRef idx="1">
            <a:schemeClr val="accent1"/>
          </a:lnRef>
          <a:fillRef idx="0">
            <a:schemeClr val="accent1"/>
          </a:fillRef>
          <a:effectRef idx="0">
            <a:schemeClr val="accent1"/>
          </a:effectRef>
          <a:fontRef idx="minor">
            <a:schemeClr val="tx1"/>
          </a:fontRef>
        </p:style>
      </p:cxnSp>
      <p:sp>
        <p:nvSpPr>
          <p:cNvPr id="54" name="Google Shape;115;g5dc65fe650_0_75">
            <a:extLst>
              <a:ext uri="{FF2B5EF4-FFF2-40B4-BE49-F238E27FC236}">
                <a16:creationId xmlns:a16="http://schemas.microsoft.com/office/drawing/2014/main" id="{418E8E59-B9A9-5446-9F79-7961617908EA}"/>
              </a:ext>
            </a:extLst>
          </p:cNvPr>
          <p:cNvSpPr/>
          <p:nvPr/>
        </p:nvSpPr>
        <p:spPr>
          <a:xfrm>
            <a:off x="6080742" y="2464832"/>
            <a:ext cx="438900" cy="438900"/>
          </a:xfrm>
          <a:prstGeom prst="ellipse">
            <a:avLst/>
          </a:prstGeom>
          <a:solidFill>
            <a:schemeClr val="bg1"/>
          </a:solidFill>
          <a:ln w="19050">
            <a:solidFill>
              <a:srgbClr val="92C14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9;g5dc65fe650_0_75">
            <a:extLst>
              <a:ext uri="{FF2B5EF4-FFF2-40B4-BE49-F238E27FC236}">
                <a16:creationId xmlns:a16="http://schemas.microsoft.com/office/drawing/2014/main" id="{E38ACACE-E37F-0E47-B83F-9AD415C65827}"/>
              </a:ext>
            </a:extLst>
          </p:cNvPr>
          <p:cNvSpPr txBox="1"/>
          <p:nvPr/>
        </p:nvSpPr>
        <p:spPr>
          <a:xfrm>
            <a:off x="6180624" y="2402298"/>
            <a:ext cx="216854" cy="53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rgbClr val="92C14D"/>
                </a:solidFill>
                <a:latin typeface="Calibri" panose="020F0502020204030204" pitchFamily="34" charset="0"/>
                <a:cs typeface="Calibri" panose="020F0502020204030204" pitchFamily="34" charset="0"/>
              </a:rPr>
              <a:t>4</a:t>
            </a:r>
            <a:endParaRPr sz="2400" b="1" dirty="0">
              <a:solidFill>
                <a:srgbClr val="92C14D"/>
              </a:solidFill>
              <a:latin typeface="Calibri" panose="020F0502020204030204" pitchFamily="34" charset="0"/>
              <a:cs typeface="Calibri" panose="020F0502020204030204" pitchFamily="34" charset="0"/>
            </a:endParaRPr>
          </a:p>
        </p:txBody>
      </p:sp>
      <p:cxnSp>
        <p:nvCxnSpPr>
          <p:cNvPr id="56" name="Conector recto 55">
            <a:extLst>
              <a:ext uri="{FF2B5EF4-FFF2-40B4-BE49-F238E27FC236}">
                <a16:creationId xmlns:a16="http://schemas.microsoft.com/office/drawing/2014/main" id="{6F1C662C-67C1-8248-AFFB-8E400C9F4A90}"/>
              </a:ext>
            </a:extLst>
          </p:cNvPr>
          <p:cNvCxnSpPr/>
          <p:nvPr/>
        </p:nvCxnSpPr>
        <p:spPr>
          <a:xfrm>
            <a:off x="6300192" y="2903732"/>
            <a:ext cx="1" cy="274470"/>
          </a:xfrm>
          <a:prstGeom prst="line">
            <a:avLst/>
          </a:prstGeom>
          <a:ln w="19050">
            <a:solidFill>
              <a:srgbClr val="92C14D"/>
            </a:solidFill>
          </a:ln>
          <a:effectLst/>
        </p:spPr>
        <p:style>
          <a:lnRef idx="1">
            <a:schemeClr val="accent1"/>
          </a:lnRef>
          <a:fillRef idx="0">
            <a:schemeClr val="accent1"/>
          </a:fillRef>
          <a:effectRef idx="0">
            <a:schemeClr val="accent1"/>
          </a:effectRef>
          <a:fontRef idx="minor">
            <a:schemeClr val="tx1"/>
          </a:fontRef>
        </p:style>
      </p:cxnSp>
      <p:sp>
        <p:nvSpPr>
          <p:cNvPr id="57" name="Google Shape;115;g5dc65fe650_0_75">
            <a:extLst>
              <a:ext uri="{FF2B5EF4-FFF2-40B4-BE49-F238E27FC236}">
                <a16:creationId xmlns:a16="http://schemas.microsoft.com/office/drawing/2014/main" id="{DE7CC70A-3401-7F41-B61C-FA24FEB1365D}"/>
              </a:ext>
            </a:extLst>
          </p:cNvPr>
          <p:cNvSpPr/>
          <p:nvPr/>
        </p:nvSpPr>
        <p:spPr>
          <a:xfrm>
            <a:off x="7736926" y="2464832"/>
            <a:ext cx="438900" cy="438900"/>
          </a:xfrm>
          <a:prstGeom prst="ellipse">
            <a:avLst/>
          </a:prstGeom>
          <a:solidFill>
            <a:schemeClr val="bg1"/>
          </a:solidFill>
          <a:ln w="19050">
            <a:solidFill>
              <a:srgbClr val="00B2C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9;g5dc65fe650_0_75">
            <a:extLst>
              <a:ext uri="{FF2B5EF4-FFF2-40B4-BE49-F238E27FC236}">
                <a16:creationId xmlns:a16="http://schemas.microsoft.com/office/drawing/2014/main" id="{83917897-94AD-5148-B16B-C0747AD5D128}"/>
              </a:ext>
            </a:extLst>
          </p:cNvPr>
          <p:cNvSpPr txBox="1"/>
          <p:nvPr/>
        </p:nvSpPr>
        <p:spPr>
          <a:xfrm>
            <a:off x="7859033" y="2402298"/>
            <a:ext cx="216854" cy="53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rgbClr val="00B2C2"/>
                </a:solidFill>
                <a:latin typeface="Calibri" panose="020F0502020204030204" pitchFamily="34" charset="0"/>
                <a:cs typeface="Calibri" panose="020F0502020204030204" pitchFamily="34" charset="0"/>
              </a:rPr>
              <a:t>5</a:t>
            </a:r>
            <a:endParaRPr sz="2400" b="1" dirty="0">
              <a:solidFill>
                <a:srgbClr val="00B2C2"/>
              </a:solidFill>
              <a:latin typeface="Calibri" panose="020F0502020204030204" pitchFamily="34" charset="0"/>
              <a:cs typeface="Calibri" panose="020F0502020204030204" pitchFamily="34" charset="0"/>
            </a:endParaRPr>
          </a:p>
        </p:txBody>
      </p:sp>
      <p:cxnSp>
        <p:nvCxnSpPr>
          <p:cNvPr id="59" name="Conector recto 58">
            <a:extLst>
              <a:ext uri="{FF2B5EF4-FFF2-40B4-BE49-F238E27FC236}">
                <a16:creationId xmlns:a16="http://schemas.microsoft.com/office/drawing/2014/main" id="{8CB08FEF-D486-8245-84BA-6EBC1BAB1E16}"/>
              </a:ext>
            </a:extLst>
          </p:cNvPr>
          <p:cNvCxnSpPr/>
          <p:nvPr/>
        </p:nvCxnSpPr>
        <p:spPr>
          <a:xfrm>
            <a:off x="7956376" y="2903732"/>
            <a:ext cx="1" cy="274470"/>
          </a:xfrm>
          <a:prstGeom prst="line">
            <a:avLst/>
          </a:prstGeom>
          <a:ln w="19050">
            <a:solidFill>
              <a:srgbClr val="00B2C2"/>
            </a:solidFill>
          </a:ln>
          <a:effectLst/>
        </p:spPr>
        <p:style>
          <a:lnRef idx="1">
            <a:schemeClr val="accent1"/>
          </a:lnRef>
          <a:fillRef idx="0">
            <a:schemeClr val="accent1"/>
          </a:fillRef>
          <a:effectRef idx="0">
            <a:schemeClr val="accent1"/>
          </a:effectRef>
          <a:fontRef idx="minor">
            <a:schemeClr val="tx1"/>
          </a:fontRef>
        </p:style>
      </p:cxnSp>
      <p:sp>
        <p:nvSpPr>
          <p:cNvPr id="81" name="Rectángulo redondeado 80">
            <a:extLst>
              <a:ext uri="{FF2B5EF4-FFF2-40B4-BE49-F238E27FC236}">
                <a16:creationId xmlns:a16="http://schemas.microsoft.com/office/drawing/2014/main" id="{5DB13699-5788-EA48-9993-BD2650B1B667}"/>
              </a:ext>
            </a:extLst>
          </p:cNvPr>
          <p:cNvSpPr/>
          <p:nvPr/>
        </p:nvSpPr>
        <p:spPr>
          <a:xfrm>
            <a:off x="3872524" y="3192532"/>
            <a:ext cx="1517987" cy="588051"/>
          </a:xfrm>
          <a:prstGeom prst="roundRect">
            <a:avLst>
              <a:gd name="adj" fmla="val 17498"/>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lvl="0" indent="-1588" algn="ctr">
              <a:buSzPts val="2200"/>
              <a:buFont typeface="Arial"/>
              <a:buNone/>
              <a:tabLst>
                <a:tab pos="569913" algn="l"/>
              </a:tabLst>
            </a:pPr>
            <a:r>
              <a:rPr lang="es-ES" sz="1300" b="1" dirty="0">
                <a:solidFill>
                  <a:schemeClr val="lt1"/>
                </a:solidFill>
                <a:latin typeface="Calibri" charset="0"/>
                <a:ea typeface="+mn-ea"/>
                <a:cs typeface="Calibri" charset="0"/>
                <a:sym typeface="Calibri"/>
              </a:rPr>
              <a:t>TERRESTRE</a:t>
            </a:r>
          </a:p>
        </p:txBody>
      </p:sp>
      <p:grpSp>
        <p:nvGrpSpPr>
          <p:cNvPr id="82" name="Agrupar 4">
            <a:extLst>
              <a:ext uri="{FF2B5EF4-FFF2-40B4-BE49-F238E27FC236}">
                <a16:creationId xmlns:a16="http://schemas.microsoft.com/office/drawing/2014/main" id="{6A0BF25D-6679-BA4D-BDC3-C2EE55EC66C4}"/>
              </a:ext>
            </a:extLst>
          </p:cNvPr>
          <p:cNvGrpSpPr/>
          <p:nvPr/>
        </p:nvGrpSpPr>
        <p:grpSpPr>
          <a:xfrm>
            <a:off x="3618663" y="3249275"/>
            <a:ext cx="539968" cy="474563"/>
            <a:chOff x="5892525" y="2805544"/>
            <a:chExt cx="459479" cy="403823"/>
          </a:xfrm>
        </p:grpSpPr>
        <p:sp>
          <p:nvSpPr>
            <p:cNvPr id="83" name="Elipse 82">
              <a:extLst>
                <a:ext uri="{FF2B5EF4-FFF2-40B4-BE49-F238E27FC236}">
                  <a16:creationId xmlns:a16="http://schemas.microsoft.com/office/drawing/2014/main" id="{646F8034-64F0-3D43-B617-1A24680BCB62}"/>
                </a:ext>
              </a:extLst>
            </p:cNvPr>
            <p:cNvSpPr/>
            <p:nvPr/>
          </p:nvSpPr>
          <p:spPr>
            <a:xfrm>
              <a:off x="5956294" y="2824923"/>
              <a:ext cx="395710" cy="376076"/>
            </a:xfrm>
            <a:prstGeom prst="ellipse">
              <a:avLst/>
            </a:prstGeom>
            <a:solidFill>
              <a:srgbClr val="593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84" name="Elipse 83">
              <a:extLst>
                <a:ext uri="{FF2B5EF4-FFF2-40B4-BE49-F238E27FC236}">
                  <a16:creationId xmlns:a16="http://schemas.microsoft.com/office/drawing/2014/main" id="{3751E932-EDA8-364E-926A-44F5E8D06F12}"/>
                </a:ext>
              </a:extLst>
            </p:cNvPr>
            <p:cNvSpPr/>
            <p:nvPr/>
          </p:nvSpPr>
          <p:spPr>
            <a:xfrm>
              <a:off x="5892525" y="2805544"/>
              <a:ext cx="424907"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85" name="Triángulo 84">
              <a:extLst>
                <a:ext uri="{FF2B5EF4-FFF2-40B4-BE49-F238E27FC236}">
                  <a16:creationId xmlns:a16="http://schemas.microsoft.com/office/drawing/2014/main" id="{832CD8D2-EFA0-6345-8F67-8112B56BE9D9}"/>
                </a:ext>
              </a:extLst>
            </p:cNvPr>
            <p:cNvSpPr/>
            <p:nvPr/>
          </p:nvSpPr>
          <p:spPr>
            <a:xfrm rot="5400000">
              <a:off x="6076285" y="2946262"/>
              <a:ext cx="186870" cy="122381"/>
            </a:xfrm>
            <a:prstGeom prst="triangle">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91" name="Rectángulo redondeado 90">
            <a:extLst>
              <a:ext uri="{FF2B5EF4-FFF2-40B4-BE49-F238E27FC236}">
                <a16:creationId xmlns:a16="http://schemas.microsoft.com/office/drawing/2014/main" id="{4AD2117D-E251-A14C-ACAC-D653644B2A5A}"/>
              </a:ext>
            </a:extLst>
          </p:cNvPr>
          <p:cNvSpPr/>
          <p:nvPr/>
        </p:nvSpPr>
        <p:spPr>
          <a:xfrm>
            <a:off x="2173860" y="3164417"/>
            <a:ext cx="1517987" cy="588051"/>
          </a:xfrm>
          <a:prstGeom prst="roundRect">
            <a:avLst>
              <a:gd name="adj" fmla="val 1813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lvl="0" indent="-1588" algn="ctr">
              <a:buSzPts val="2200"/>
              <a:buFont typeface="Arial"/>
              <a:buNone/>
              <a:tabLst>
                <a:tab pos="569913" algn="l"/>
              </a:tabLst>
            </a:pPr>
            <a:r>
              <a:rPr lang="es-ES" sz="1300" b="1" dirty="0">
                <a:solidFill>
                  <a:schemeClr val="lt1"/>
                </a:solidFill>
                <a:latin typeface="Calibri" charset="0"/>
                <a:cs typeface="Calibri" charset="0"/>
                <a:sym typeface="Calibri"/>
              </a:rPr>
              <a:t>MARÍTIMA</a:t>
            </a:r>
          </a:p>
        </p:txBody>
      </p:sp>
      <p:grpSp>
        <p:nvGrpSpPr>
          <p:cNvPr id="92" name="Agrupar 14">
            <a:extLst>
              <a:ext uri="{FF2B5EF4-FFF2-40B4-BE49-F238E27FC236}">
                <a16:creationId xmlns:a16="http://schemas.microsoft.com/office/drawing/2014/main" id="{CEEE1A2A-E22C-ED49-AC79-7D2E4F3B305D}"/>
              </a:ext>
            </a:extLst>
          </p:cNvPr>
          <p:cNvGrpSpPr/>
          <p:nvPr/>
        </p:nvGrpSpPr>
        <p:grpSpPr>
          <a:xfrm>
            <a:off x="1919999" y="3221160"/>
            <a:ext cx="539968" cy="474563"/>
            <a:chOff x="5892525" y="2805544"/>
            <a:chExt cx="459479" cy="403823"/>
          </a:xfrm>
        </p:grpSpPr>
        <p:sp>
          <p:nvSpPr>
            <p:cNvPr id="93" name="Elipse 92">
              <a:extLst>
                <a:ext uri="{FF2B5EF4-FFF2-40B4-BE49-F238E27FC236}">
                  <a16:creationId xmlns:a16="http://schemas.microsoft.com/office/drawing/2014/main" id="{2FDF2DE1-8C35-BC45-8C99-59CB812A345E}"/>
                </a:ext>
              </a:extLst>
            </p:cNvPr>
            <p:cNvSpPr/>
            <p:nvPr/>
          </p:nvSpPr>
          <p:spPr>
            <a:xfrm>
              <a:off x="5956294" y="2824923"/>
              <a:ext cx="395710" cy="376076"/>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94" name="Elipse 93">
              <a:extLst>
                <a:ext uri="{FF2B5EF4-FFF2-40B4-BE49-F238E27FC236}">
                  <a16:creationId xmlns:a16="http://schemas.microsoft.com/office/drawing/2014/main" id="{CE076D76-540A-C748-AC01-61F90BBD5089}"/>
                </a:ext>
              </a:extLst>
            </p:cNvPr>
            <p:cNvSpPr/>
            <p:nvPr/>
          </p:nvSpPr>
          <p:spPr>
            <a:xfrm>
              <a:off x="5892525" y="2805544"/>
              <a:ext cx="424907"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95" name="Triángulo 94">
              <a:extLst>
                <a:ext uri="{FF2B5EF4-FFF2-40B4-BE49-F238E27FC236}">
                  <a16:creationId xmlns:a16="http://schemas.microsoft.com/office/drawing/2014/main" id="{27E957F5-7E96-6A49-959B-B94D72F1560C}"/>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96" name="Rectángulo redondeado 95">
            <a:extLst>
              <a:ext uri="{FF2B5EF4-FFF2-40B4-BE49-F238E27FC236}">
                <a16:creationId xmlns:a16="http://schemas.microsoft.com/office/drawing/2014/main" id="{D59DC81F-7DF0-B84E-971D-411A76D5E3A0}"/>
              </a:ext>
            </a:extLst>
          </p:cNvPr>
          <p:cNvSpPr/>
          <p:nvPr/>
        </p:nvSpPr>
        <p:spPr>
          <a:xfrm>
            <a:off x="514580" y="3164417"/>
            <a:ext cx="1512772" cy="588051"/>
          </a:xfrm>
          <a:prstGeom prst="roundRect">
            <a:avLst>
              <a:gd name="adj" fmla="val 20036"/>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lvl="0" indent="-1588" algn="ctr">
              <a:buSzPts val="2200"/>
              <a:buFont typeface="Arial"/>
              <a:buNone/>
              <a:tabLst>
                <a:tab pos="569913" algn="l"/>
              </a:tabLst>
            </a:pPr>
            <a:r>
              <a:rPr lang="es-ES" sz="1300" b="1" dirty="0">
                <a:solidFill>
                  <a:schemeClr val="lt1"/>
                </a:solidFill>
                <a:latin typeface="Calibri" charset="0"/>
                <a:cs typeface="Calibri" charset="0"/>
                <a:sym typeface="Calibri"/>
              </a:rPr>
              <a:t>AÉREA</a:t>
            </a:r>
          </a:p>
        </p:txBody>
      </p:sp>
      <p:grpSp>
        <p:nvGrpSpPr>
          <p:cNvPr id="97" name="Agrupar 9">
            <a:extLst>
              <a:ext uri="{FF2B5EF4-FFF2-40B4-BE49-F238E27FC236}">
                <a16:creationId xmlns:a16="http://schemas.microsoft.com/office/drawing/2014/main" id="{EA2853A1-CDD3-F342-990B-E5394B97B5AC}"/>
              </a:ext>
            </a:extLst>
          </p:cNvPr>
          <p:cNvGrpSpPr/>
          <p:nvPr/>
        </p:nvGrpSpPr>
        <p:grpSpPr>
          <a:xfrm>
            <a:off x="260719" y="3221160"/>
            <a:ext cx="539968" cy="474563"/>
            <a:chOff x="5892525" y="2805544"/>
            <a:chExt cx="459479" cy="403823"/>
          </a:xfrm>
        </p:grpSpPr>
        <p:sp>
          <p:nvSpPr>
            <p:cNvPr id="98" name="Elipse 97">
              <a:extLst>
                <a:ext uri="{FF2B5EF4-FFF2-40B4-BE49-F238E27FC236}">
                  <a16:creationId xmlns:a16="http://schemas.microsoft.com/office/drawing/2014/main" id="{384E008D-22F7-1A44-8442-19F9AB98658B}"/>
                </a:ext>
              </a:extLst>
            </p:cNvPr>
            <p:cNvSpPr/>
            <p:nvPr/>
          </p:nvSpPr>
          <p:spPr>
            <a:xfrm>
              <a:off x="5956294" y="2824923"/>
              <a:ext cx="395710" cy="376076"/>
            </a:xfrm>
            <a:prstGeom prst="ellipse">
              <a:avLst/>
            </a:prstGeom>
            <a:solidFill>
              <a:srgbClr val="BC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99" name="Elipse 98">
              <a:extLst>
                <a:ext uri="{FF2B5EF4-FFF2-40B4-BE49-F238E27FC236}">
                  <a16:creationId xmlns:a16="http://schemas.microsoft.com/office/drawing/2014/main" id="{C1E0794B-02F5-7740-8287-E608389B4022}"/>
                </a:ext>
              </a:extLst>
            </p:cNvPr>
            <p:cNvSpPr/>
            <p:nvPr/>
          </p:nvSpPr>
          <p:spPr>
            <a:xfrm>
              <a:off x="5892525" y="2805544"/>
              <a:ext cx="424907"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00" name="Triángulo 99">
              <a:extLst>
                <a:ext uri="{FF2B5EF4-FFF2-40B4-BE49-F238E27FC236}">
                  <a16:creationId xmlns:a16="http://schemas.microsoft.com/office/drawing/2014/main" id="{6471FDA7-A264-AA4C-B181-4165E15AC09C}"/>
                </a:ext>
              </a:extLst>
            </p:cNvPr>
            <p:cNvSpPr/>
            <p:nvPr/>
          </p:nvSpPr>
          <p:spPr>
            <a:xfrm rot="5400000">
              <a:off x="6076285" y="2946262"/>
              <a:ext cx="186870" cy="122381"/>
            </a:xfrm>
            <a:prstGeom prst="triangle">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pic>
        <p:nvPicPr>
          <p:cNvPr id="35" name="Imagen 34">
            <a:extLst>
              <a:ext uri="{FF2B5EF4-FFF2-40B4-BE49-F238E27FC236}">
                <a16:creationId xmlns:a16="http://schemas.microsoft.com/office/drawing/2014/main" id="{CE9D3934-B12A-D344-A215-403AE27D65A9}"/>
              </a:ext>
            </a:extLst>
          </p:cNvPr>
          <p:cNvPicPr>
            <a:picLocks noChangeAspect="1"/>
          </p:cNvPicPr>
          <p:nvPr/>
        </p:nvPicPr>
        <p:blipFill>
          <a:blip r:embed="rId3"/>
          <a:stretch>
            <a:fillRect/>
          </a:stretch>
        </p:blipFill>
        <p:spPr>
          <a:xfrm>
            <a:off x="853029" y="3983452"/>
            <a:ext cx="606767" cy="595600"/>
          </a:xfrm>
          <a:prstGeom prst="rect">
            <a:avLst/>
          </a:prstGeom>
        </p:spPr>
      </p:pic>
      <p:pic>
        <p:nvPicPr>
          <p:cNvPr id="36" name="Imagen 35">
            <a:extLst>
              <a:ext uri="{FF2B5EF4-FFF2-40B4-BE49-F238E27FC236}">
                <a16:creationId xmlns:a16="http://schemas.microsoft.com/office/drawing/2014/main" id="{F30670E5-C6E2-F049-AFDC-5D815649186E}"/>
              </a:ext>
            </a:extLst>
          </p:cNvPr>
          <p:cNvPicPr>
            <a:picLocks noChangeAspect="1"/>
          </p:cNvPicPr>
          <p:nvPr/>
        </p:nvPicPr>
        <p:blipFill>
          <a:blip r:embed="rId4"/>
          <a:stretch>
            <a:fillRect/>
          </a:stretch>
        </p:blipFill>
        <p:spPr>
          <a:xfrm>
            <a:off x="2555049" y="3912335"/>
            <a:ext cx="639167" cy="647689"/>
          </a:xfrm>
          <a:prstGeom prst="rect">
            <a:avLst/>
          </a:prstGeom>
        </p:spPr>
      </p:pic>
      <p:pic>
        <p:nvPicPr>
          <p:cNvPr id="37" name="Imagen 36">
            <a:extLst>
              <a:ext uri="{FF2B5EF4-FFF2-40B4-BE49-F238E27FC236}">
                <a16:creationId xmlns:a16="http://schemas.microsoft.com/office/drawing/2014/main" id="{5FC42435-31E9-0143-B389-77EB21565016}"/>
              </a:ext>
            </a:extLst>
          </p:cNvPr>
          <p:cNvPicPr>
            <a:picLocks noChangeAspect="1"/>
          </p:cNvPicPr>
          <p:nvPr/>
        </p:nvPicPr>
        <p:blipFill>
          <a:blip r:embed="rId5"/>
          <a:stretch>
            <a:fillRect/>
          </a:stretch>
        </p:blipFill>
        <p:spPr>
          <a:xfrm>
            <a:off x="4128630" y="4014872"/>
            <a:ext cx="933884" cy="520045"/>
          </a:xfrm>
          <a:prstGeom prst="rect">
            <a:avLst/>
          </a:prstGeom>
        </p:spPr>
      </p:pic>
      <p:pic>
        <p:nvPicPr>
          <p:cNvPr id="107" name="Imagen 106">
            <a:extLst>
              <a:ext uri="{FF2B5EF4-FFF2-40B4-BE49-F238E27FC236}">
                <a16:creationId xmlns:a16="http://schemas.microsoft.com/office/drawing/2014/main" id="{D5B37CF2-EE89-7949-A1E5-5DD8D523B74D}"/>
              </a:ext>
            </a:extLst>
          </p:cNvPr>
          <p:cNvPicPr>
            <a:picLocks noChangeAspect="1"/>
          </p:cNvPicPr>
          <p:nvPr/>
        </p:nvPicPr>
        <p:blipFill>
          <a:blip r:embed="rId6"/>
          <a:stretch>
            <a:fillRect/>
          </a:stretch>
        </p:blipFill>
        <p:spPr>
          <a:xfrm>
            <a:off x="7592595" y="4023499"/>
            <a:ext cx="727561" cy="431461"/>
          </a:xfrm>
          <a:prstGeom prst="rect">
            <a:avLst/>
          </a:prstGeom>
        </p:spPr>
      </p:pic>
      <p:pic>
        <p:nvPicPr>
          <p:cNvPr id="108" name="Imagen 107">
            <a:extLst>
              <a:ext uri="{FF2B5EF4-FFF2-40B4-BE49-F238E27FC236}">
                <a16:creationId xmlns:a16="http://schemas.microsoft.com/office/drawing/2014/main" id="{94AD228B-A2D1-444B-AD8A-F494F61F8A38}"/>
              </a:ext>
            </a:extLst>
          </p:cNvPr>
          <p:cNvPicPr>
            <a:picLocks noChangeAspect="1"/>
          </p:cNvPicPr>
          <p:nvPr/>
        </p:nvPicPr>
        <p:blipFill>
          <a:blip r:embed="rId7"/>
          <a:stretch>
            <a:fillRect/>
          </a:stretch>
        </p:blipFill>
        <p:spPr>
          <a:xfrm>
            <a:off x="6074776" y="3931827"/>
            <a:ext cx="428550" cy="666633"/>
          </a:xfrm>
          <a:prstGeom prst="rect">
            <a:avLst/>
          </a:prstGeom>
        </p:spPr>
      </p:pic>
      <p:grpSp>
        <p:nvGrpSpPr>
          <p:cNvPr id="109" name="Grupo 108">
            <a:extLst>
              <a:ext uri="{FF2B5EF4-FFF2-40B4-BE49-F238E27FC236}">
                <a16:creationId xmlns:a16="http://schemas.microsoft.com/office/drawing/2014/main" id="{894135D1-27F1-B747-A980-22C50B793366}"/>
              </a:ext>
            </a:extLst>
          </p:cNvPr>
          <p:cNvGrpSpPr/>
          <p:nvPr/>
        </p:nvGrpSpPr>
        <p:grpSpPr>
          <a:xfrm>
            <a:off x="326977" y="917244"/>
            <a:ext cx="1593022" cy="394721"/>
            <a:chOff x="287221" y="917244"/>
            <a:chExt cx="1873097" cy="500394"/>
          </a:xfrm>
        </p:grpSpPr>
        <p:sp>
          <p:nvSpPr>
            <p:cNvPr id="110" name="Rectángulo redondeado 109">
              <a:extLst>
                <a:ext uri="{FF2B5EF4-FFF2-40B4-BE49-F238E27FC236}">
                  <a16:creationId xmlns:a16="http://schemas.microsoft.com/office/drawing/2014/main" id="{DC602843-F5E0-9B41-8439-CCB7BB63817F}"/>
                </a:ext>
              </a:extLst>
            </p:cNvPr>
            <p:cNvSpPr/>
            <p:nvPr/>
          </p:nvSpPr>
          <p:spPr>
            <a:xfrm>
              <a:off x="503238" y="917244"/>
              <a:ext cx="1657080"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tabLst>
                  <a:tab pos="569913" algn="l"/>
                </a:tabLst>
              </a:pPr>
              <a:r>
                <a:rPr lang="es-ES_tradnl" sz="1400" b="1" dirty="0">
                  <a:latin typeface="Calibri" charset="0"/>
                  <a:ea typeface="Calibri" charset="0"/>
                  <a:cs typeface="Calibri" charset="0"/>
                </a:rPr>
                <a:t>CLASES</a:t>
              </a:r>
            </a:p>
          </p:txBody>
        </p:sp>
        <p:grpSp>
          <p:nvGrpSpPr>
            <p:cNvPr id="111" name="Agrupar 14">
              <a:extLst>
                <a:ext uri="{FF2B5EF4-FFF2-40B4-BE49-F238E27FC236}">
                  <a16:creationId xmlns:a16="http://schemas.microsoft.com/office/drawing/2014/main" id="{61588DC3-8643-1445-AE16-35FAEA2632B4}"/>
                </a:ext>
              </a:extLst>
            </p:cNvPr>
            <p:cNvGrpSpPr/>
            <p:nvPr/>
          </p:nvGrpSpPr>
          <p:grpSpPr>
            <a:xfrm>
              <a:off x="287221" y="965530"/>
              <a:ext cx="459474" cy="403823"/>
              <a:chOff x="5892512" y="2805541"/>
              <a:chExt cx="459474" cy="403823"/>
            </a:xfrm>
          </p:grpSpPr>
          <p:sp>
            <p:nvSpPr>
              <p:cNvPr id="112" name="Elipse 111">
                <a:extLst>
                  <a:ext uri="{FF2B5EF4-FFF2-40B4-BE49-F238E27FC236}">
                    <a16:creationId xmlns:a16="http://schemas.microsoft.com/office/drawing/2014/main" id="{07DA0F3A-9D34-6141-9BD1-8BE57D96EE06}"/>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13" name="Elipse 112">
                <a:extLst>
                  <a:ext uri="{FF2B5EF4-FFF2-40B4-BE49-F238E27FC236}">
                    <a16:creationId xmlns:a16="http://schemas.microsoft.com/office/drawing/2014/main" id="{7A82406C-9568-2D47-9F6D-7A0FD6B5E42F}"/>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14" name="Triángulo 113">
                <a:extLst>
                  <a:ext uri="{FF2B5EF4-FFF2-40B4-BE49-F238E27FC236}">
                    <a16:creationId xmlns:a16="http://schemas.microsoft.com/office/drawing/2014/main" id="{CA90F3BB-69FE-444D-9138-CE14CFC6975C}"/>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spTree>
    <p:extLst>
      <p:ext uri="{BB962C8B-B14F-4D97-AF65-F5344CB8AC3E}">
        <p14:creationId xmlns:p14="http://schemas.microsoft.com/office/powerpoint/2010/main" val="29569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8168634" cy="815608"/>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MODALIDAD AÉREA</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Es la más moderna, recién se incorporó al transporte de carga con mucha fuerza a partir de la década de 1950, después de la segunda guerra mundial. </a:t>
            </a:r>
            <a:endParaRPr lang="es-PE" sz="1600" spc="-10" dirty="0">
              <a:solidFill>
                <a:srgbClr val="262626"/>
              </a:solidFill>
              <a:cs typeface="Source Sans Pro"/>
            </a:endParaRPr>
          </a:p>
        </p:txBody>
      </p:sp>
      <p:sp>
        <p:nvSpPr>
          <p:cNvPr id="8" name="Rectangle 5">
            <a:extLst>
              <a:ext uri="{FF2B5EF4-FFF2-40B4-BE49-F238E27FC236}">
                <a16:creationId xmlns:a16="http://schemas.microsoft.com/office/drawing/2014/main" id="{3818344F-16AA-4143-837F-270A04B40EBE}"/>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9" name="Grupo 8">
            <a:extLst>
              <a:ext uri="{FF2B5EF4-FFF2-40B4-BE49-F238E27FC236}">
                <a16:creationId xmlns:a16="http://schemas.microsoft.com/office/drawing/2014/main" id="{123A5CA8-C7A8-004A-A5BD-C1A927B1BC9F}"/>
              </a:ext>
            </a:extLst>
          </p:cNvPr>
          <p:cNvGrpSpPr/>
          <p:nvPr/>
        </p:nvGrpSpPr>
        <p:grpSpPr>
          <a:xfrm>
            <a:off x="1089965" y="2001500"/>
            <a:ext cx="6776161" cy="3124070"/>
            <a:chOff x="1075934" y="1843779"/>
            <a:chExt cx="6776161" cy="3124070"/>
          </a:xfrm>
        </p:grpSpPr>
        <p:sp>
          <p:nvSpPr>
            <p:cNvPr id="10" name="Google Shape;333;p23">
              <a:extLst>
                <a:ext uri="{FF2B5EF4-FFF2-40B4-BE49-F238E27FC236}">
                  <a16:creationId xmlns:a16="http://schemas.microsoft.com/office/drawing/2014/main" id="{4C078DDA-3C93-F74B-94EA-AB24B26E1A20}"/>
                </a:ext>
              </a:extLst>
            </p:cNvPr>
            <p:cNvSpPr/>
            <p:nvPr/>
          </p:nvSpPr>
          <p:spPr>
            <a:xfrm>
              <a:off x="4676455" y="1843779"/>
              <a:ext cx="3175640" cy="501005"/>
            </a:xfrm>
            <a:prstGeom prst="roundRect">
              <a:avLst>
                <a:gd name="adj" fmla="val 18326"/>
              </a:avLst>
            </a:prstGeom>
            <a:solidFill>
              <a:srgbClr val="7150A0"/>
            </a:solidFill>
            <a:ln>
              <a:noFill/>
            </a:ln>
          </p:spPr>
          <p:txBody>
            <a:bodyPr spcFirstLastPara="1" wrap="square" lIns="91425" tIns="45700" rIns="91425" bIns="45700" anchor="ctr" anchorCtr="0">
              <a:noAutofit/>
            </a:bodyPr>
            <a:lstStyle/>
            <a:p>
              <a:pPr algn="ctr" defTabSz="457200">
                <a:spcBef>
                  <a:spcPts val="0"/>
                </a:spcBef>
              </a:pPr>
              <a:r>
                <a:rPr lang="es-PE" sz="1400" b="1" dirty="0">
                  <a:solidFill>
                    <a:schemeClr val="bg1"/>
                  </a:solidFill>
                  <a:latin typeface="+mn-lt"/>
                  <a:ea typeface="+mn-ea"/>
                  <a:cs typeface="Calibri"/>
                </a:rPr>
                <a:t>DESVENTAJAS</a:t>
              </a:r>
            </a:p>
          </p:txBody>
        </p:sp>
        <p:sp>
          <p:nvSpPr>
            <p:cNvPr id="11" name="Google Shape;335;p23">
              <a:extLst>
                <a:ext uri="{FF2B5EF4-FFF2-40B4-BE49-F238E27FC236}">
                  <a16:creationId xmlns:a16="http://schemas.microsoft.com/office/drawing/2014/main" id="{D3ED0233-E0F4-DE49-9943-D21AF1F3FB74}"/>
                </a:ext>
              </a:extLst>
            </p:cNvPr>
            <p:cNvSpPr/>
            <p:nvPr/>
          </p:nvSpPr>
          <p:spPr>
            <a:xfrm>
              <a:off x="4676455" y="2418329"/>
              <a:ext cx="3175640" cy="2549519"/>
            </a:xfrm>
            <a:prstGeom prst="roundRect">
              <a:avLst>
                <a:gd name="adj" fmla="val 4409"/>
              </a:avLst>
            </a:prstGeom>
            <a:solidFill>
              <a:srgbClr val="E3DCED"/>
            </a:solidFill>
            <a:ln>
              <a:noFill/>
            </a:ln>
          </p:spPr>
          <p:txBody>
            <a:bodyPr spcFirstLastPara="1" wrap="square" lIns="108000" tIns="108000" rIns="108000" bIns="45700" anchor="t" anchorCtr="0">
              <a:noAutofit/>
            </a:bodyPr>
            <a:lstStyle/>
            <a:p>
              <a:pPr marL="223838" lvl="1" indent="-138113" defTabSz="457200">
                <a:lnSpc>
                  <a:spcPct val="85000"/>
                </a:lnSpc>
                <a:spcAft>
                  <a:spcPts val="600"/>
                </a:spcAft>
                <a:buClr>
                  <a:srgbClr val="7150A0"/>
                </a:buClr>
                <a:buSzPct val="100000"/>
                <a:buFont typeface="Arial" panose="020B0604020202020204" pitchFamily="34" charset="0"/>
                <a:buChar char="•"/>
              </a:pPr>
              <a:r>
                <a:rPr lang="es-ES" sz="1200" dirty="0">
                  <a:latin typeface="Calibri" panose="020F0502020204030204" pitchFamily="34" charset="0"/>
                  <a:ea typeface="+mj-lt"/>
                  <a:cs typeface="Calibri" panose="020F0502020204030204" pitchFamily="34" charset="0"/>
                </a:rPr>
                <a:t>Tienen el costo mucho más elevado que las otras modalidades de transporte.</a:t>
              </a:r>
            </a:p>
            <a:p>
              <a:pPr marL="223838" lvl="1" indent="-138113" defTabSz="457200">
                <a:lnSpc>
                  <a:spcPct val="85000"/>
                </a:lnSpc>
                <a:spcAft>
                  <a:spcPts val="600"/>
                </a:spcAft>
                <a:buClr>
                  <a:srgbClr val="7150A0"/>
                </a:buClr>
                <a:buSzPct val="100000"/>
                <a:buFont typeface="Arial" panose="020B0604020202020204" pitchFamily="34" charset="0"/>
                <a:buChar char="•"/>
              </a:pPr>
              <a:r>
                <a:rPr lang="es-ES" sz="1200" dirty="0">
                  <a:latin typeface="Calibri" panose="020F0502020204030204" pitchFamily="34" charset="0"/>
                  <a:ea typeface="+mj-lt"/>
                  <a:cs typeface="Calibri" panose="020F0502020204030204" pitchFamily="34" charset="0"/>
                </a:rPr>
                <a:t>Capacidad limitada en las bodegas del avión.</a:t>
              </a:r>
            </a:p>
            <a:p>
              <a:pPr marL="223838" lvl="1" indent="-138113" defTabSz="457200">
                <a:lnSpc>
                  <a:spcPct val="85000"/>
                </a:lnSpc>
                <a:spcAft>
                  <a:spcPts val="600"/>
                </a:spcAft>
                <a:buClr>
                  <a:srgbClr val="7150A0"/>
                </a:buClr>
                <a:buSzPct val="100000"/>
                <a:buFont typeface="Arial" panose="020B0604020202020204" pitchFamily="34" charset="0"/>
                <a:buChar char="•"/>
              </a:pPr>
              <a:r>
                <a:rPr lang="es-ES" sz="1200" dirty="0">
                  <a:latin typeface="Calibri" panose="020F0502020204030204" pitchFamily="34" charset="0"/>
                  <a:ea typeface="+mj-lt"/>
                  <a:cs typeface="Calibri" panose="020F0502020204030204" pitchFamily="34" charset="0"/>
                </a:rPr>
                <a:t>Inadecuado para transporte de  peso o volumen. Resulta muy costoso y complejo con el volumen de la carga.</a:t>
              </a:r>
            </a:p>
            <a:p>
              <a:pPr marL="223838" lvl="1" indent="-138113" defTabSz="457200">
                <a:lnSpc>
                  <a:spcPct val="85000"/>
                </a:lnSpc>
                <a:spcAft>
                  <a:spcPts val="600"/>
                </a:spcAft>
                <a:buClr>
                  <a:srgbClr val="7150A0"/>
                </a:buClr>
                <a:buSzPct val="100000"/>
                <a:buFont typeface="Arial" panose="020B0604020202020204" pitchFamily="34" charset="0"/>
                <a:buChar char="•"/>
              </a:pPr>
              <a:r>
                <a:rPr lang="es-ES" sz="1200" dirty="0">
                  <a:latin typeface="Calibri" panose="020F0502020204030204" pitchFamily="34" charset="0"/>
                  <a:ea typeface="+mj-lt"/>
                  <a:cs typeface="Calibri" panose="020F0502020204030204" pitchFamily="34" charset="0"/>
                </a:rPr>
                <a:t>Prohibido para el transporte de ciertos productos.</a:t>
              </a:r>
              <a:endParaRPr lang="es-PE" sz="1200" dirty="0">
                <a:latin typeface="Calibri" panose="020F0502020204030204" pitchFamily="34" charset="0"/>
                <a:ea typeface="+mj-lt"/>
                <a:cs typeface="Calibri" panose="020F0502020204030204" pitchFamily="34" charset="0"/>
              </a:endParaRPr>
            </a:p>
          </p:txBody>
        </p:sp>
        <p:grpSp>
          <p:nvGrpSpPr>
            <p:cNvPr id="12" name="Agrupar 9">
              <a:extLst>
                <a:ext uri="{FF2B5EF4-FFF2-40B4-BE49-F238E27FC236}">
                  <a16:creationId xmlns:a16="http://schemas.microsoft.com/office/drawing/2014/main" id="{14E922DA-9C5E-2041-A65D-C516F7714433}"/>
                </a:ext>
              </a:extLst>
            </p:cNvPr>
            <p:cNvGrpSpPr/>
            <p:nvPr/>
          </p:nvGrpSpPr>
          <p:grpSpPr>
            <a:xfrm>
              <a:off x="4460689" y="1892408"/>
              <a:ext cx="459474" cy="403823"/>
              <a:chOff x="5892512" y="2805541"/>
              <a:chExt cx="459474" cy="403823"/>
            </a:xfrm>
          </p:grpSpPr>
          <p:sp>
            <p:nvSpPr>
              <p:cNvPr id="19" name="Elipse 18">
                <a:extLst>
                  <a:ext uri="{FF2B5EF4-FFF2-40B4-BE49-F238E27FC236}">
                    <a16:creationId xmlns:a16="http://schemas.microsoft.com/office/drawing/2014/main" id="{1E8BFB65-96B3-AE40-92EE-7C22FFCF86F0}"/>
                  </a:ext>
                </a:extLst>
              </p:cNvPr>
              <p:cNvSpPr/>
              <p:nvPr/>
            </p:nvSpPr>
            <p:spPr>
              <a:xfrm>
                <a:off x="5956277" y="2824919"/>
                <a:ext cx="395709" cy="376075"/>
              </a:xfrm>
              <a:prstGeom prst="ellipse">
                <a:avLst/>
              </a:prstGeom>
              <a:solidFill>
                <a:srgbClr val="593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0" name="Elipse 19">
                <a:extLst>
                  <a:ext uri="{FF2B5EF4-FFF2-40B4-BE49-F238E27FC236}">
                    <a16:creationId xmlns:a16="http://schemas.microsoft.com/office/drawing/2014/main" id="{50D124F0-6D4F-9F46-95B2-E47E9BFBCD52}"/>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1" name="Triángulo 20">
                <a:extLst>
                  <a:ext uri="{FF2B5EF4-FFF2-40B4-BE49-F238E27FC236}">
                    <a16:creationId xmlns:a16="http://schemas.microsoft.com/office/drawing/2014/main" id="{7BA9D016-9520-BA4D-955B-4E884F384DD6}"/>
                  </a:ext>
                </a:extLst>
              </p:cNvPr>
              <p:cNvSpPr/>
              <p:nvPr/>
            </p:nvSpPr>
            <p:spPr>
              <a:xfrm rot="5400000">
                <a:off x="6076285" y="2946262"/>
                <a:ext cx="186870" cy="122381"/>
              </a:xfrm>
              <a:prstGeom prst="triangle">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13" name="Google Shape;332;p23">
              <a:extLst>
                <a:ext uri="{FF2B5EF4-FFF2-40B4-BE49-F238E27FC236}">
                  <a16:creationId xmlns:a16="http://schemas.microsoft.com/office/drawing/2014/main" id="{F7FA8CC0-ED04-AF4D-9D19-57D9A127D21E}"/>
                </a:ext>
              </a:extLst>
            </p:cNvPr>
            <p:cNvSpPr/>
            <p:nvPr/>
          </p:nvSpPr>
          <p:spPr>
            <a:xfrm>
              <a:off x="1290849" y="1843779"/>
              <a:ext cx="3175640" cy="501005"/>
            </a:xfrm>
            <a:prstGeom prst="roundRect">
              <a:avLst>
                <a:gd name="adj" fmla="val 18326"/>
              </a:avLst>
            </a:prstGeom>
            <a:solidFill>
              <a:srgbClr val="92C14E"/>
            </a:solidFill>
            <a:ln>
              <a:noFill/>
            </a:ln>
          </p:spPr>
          <p:txBody>
            <a:bodyPr spcFirstLastPara="1" wrap="square" lIns="91425" tIns="45700" rIns="91425" bIns="45700" anchor="ctr" anchorCtr="0">
              <a:noAutofit/>
            </a:bodyPr>
            <a:lstStyle/>
            <a:p>
              <a:pPr algn="ctr" defTabSz="457200">
                <a:spcBef>
                  <a:spcPts val="0"/>
                </a:spcBef>
              </a:pPr>
              <a:r>
                <a:rPr lang="es-PE" sz="1300" b="1" dirty="0">
                  <a:solidFill>
                    <a:schemeClr val="bg1"/>
                  </a:solidFill>
                  <a:latin typeface="+mn-lt"/>
                  <a:ea typeface="+mn-ea"/>
                  <a:cs typeface="Calibri"/>
                </a:rPr>
                <a:t>VENTAJAS</a:t>
              </a:r>
            </a:p>
          </p:txBody>
        </p:sp>
        <p:sp>
          <p:nvSpPr>
            <p:cNvPr id="14" name="Google Shape;334;p23">
              <a:extLst>
                <a:ext uri="{FF2B5EF4-FFF2-40B4-BE49-F238E27FC236}">
                  <a16:creationId xmlns:a16="http://schemas.microsoft.com/office/drawing/2014/main" id="{41881D5E-F47F-FA4C-8E0A-8C36155DAA1A}"/>
                </a:ext>
              </a:extLst>
            </p:cNvPr>
            <p:cNvSpPr/>
            <p:nvPr/>
          </p:nvSpPr>
          <p:spPr>
            <a:xfrm>
              <a:off x="1290849" y="2418329"/>
              <a:ext cx="3175640" cy="2549520"/>
            </a:xfrm>
            <a:prstGeom prst="roundRect">
              <a:avLst>
                <a:gd name="adj" fmla="val 3579"/>
              </a:avLst>
            </a:prstGeom>
            <a:solidFill>
              <a:srgbClr val="DDEEC7"/>
            </a:solidFill>
            <a:ln>
              <a:noFill/>
            </a:ln>
          </p:spPr>
          <p:txBody>
            <a:bodyPr spcFirstLastPara="1" wrap="square" lIns="108000" tIns="108000" rIns="108000" bIns="45700" anchor="t" anchorCtr="0">
              <a:noAutofit/>
            </a:bodyPr>
            <a:lstStyle/>
            <a:p>
              <a:pPr marL="133350" lvl="1" indent="-123825" defTabSz="457200">
                <a:lnSpc>
                  <a:spcPct val="85000"/>
                </a:lnSpc>
                <a:spcAft>
                  <a:spcPts val="600"/>
                </a:spcAft>
                <a:buClr>
                  <a:srgbClr val="92C14E"/>
                </a:buClr>
                <a:buSzPct val="100000"/>
                <a:buFont typeface="Arial" panose="020B0604020202020204" pitchFamily="34" charset="0"/>
                <a:buChar char="•"/>
                <a:tabLst>
                  <a:tab pos="3228975" algn="l"/>
                </a:tabLst>
              </a:pPr>
              <a:r>
                <a:rPr lang="es-ES" sz="1200" dirty="0">
                  <a:latin typeface="Calibri"/>
                  <a:ea typeface="+mn-ea"/>
                  <a:cs typeface="Calibri"/>
                </a:rPr>
                <a:t>Es el que transporta la carga con la mayor rapidez. Puede mover carga a cualquier parte del mundo en menos de 24 horas.</a:t>
              </a:r>
            </a:p>
            <a:p>
              <a:pPr marL="133350" lvl="1" indent="-123825" defTabSz="457200">
                <a:lnSpc>
                  <a:spcPct val="85000"/>
                </a:lnSpc>
                <a:spcAft>
                  <a:spcPts val="600"/>
                </a:spcAft>
                <a:buClr>
                  <a:srgbClr val="92C14E"/>
                </a:buClr>
                <a:buSzPct val="100000"/>
                <a:buFont typeface="Arial" panose="020B0604020202020204" pitchFamily="34" charset="0"/>
                <a:buChar char="•"/>
                <a:tabLst>
                  <a:tab pos="3228975" algn="l"/>
                </a:tabLst>
              </a:pPr>
              <a:r>
                <a:rPr lang="es-ES" sz="1200" dirty="0">
                  <a:latin typeface="Calibri"/>
                  <a:ea typeface="+mn-ea"/>
                  <a:cs typeface="Calibri"/>
                </a:rPr>
                <a:t>Buena seguridad en la manipulación de </a:t>
              </a:r>
              <a:br>
                <a:rPr lang="es-ES" sz="1200" dirty="0">
                  <a:latin typeface="Calibri"/>
                  <a:ea typeface="+mn-ea"/>
                  <a:cs typeface="Calibri"/>
                </a:rPr>
              </a:br>
              <a:r>
                <a:rPr lang="es-ES" sz="1200" dirty="0">
                  <a:latin typeface="Calibri"/>
                  <a:ea typeface="+mn-ea"/>
                  <a:cs typeface="Calibri"/>
                </a:rPr>
                <a:t>la carga.</a:t>
              </a:r>
            </a:p>
            <a:p>
              <a:pPr marL="133350" lvl="1" indent="-123825" defTabSz="457200">
                <a:lnSpc>
                  <a:spcPct val="85000"/>
                </a:lnSpc>
                <a:spcAft>
                  <a:spcPts val="600"/>
                </a:spcAft>
                <a:buClr>
                  <a:srgbClr val="92C14E"/>
                </a:buClr>
                <a:buSzPct val="100000"/>
                <a:buFont typeface="Arial" panose="020B0604020202020204" pitchFamily="34" charset="0"/>
                <a:buChar char="•"/>
                <a:tabLst>
                  <a:tab pos="3228975" algn="l"/>
                </a:tabLst>
              </a:pPr>
              <a:r>
                <a:rPr lang="es-ES" sz="1200" dirty="0">
                  <a:latin typeface="Calibri"/>
                  <a:ea typeface="+mn-ea"/>
                  <a:cs typeface="Calibri"/>
                </a:rPr>
                <a:t>Seguro y embalajes más económicos.</a:t>
              </a:r>
            </a:p>
            <a:p>
              <a:pPr marL="133350" lvl="1" indent="-123825" defTabSz="457200">
                <a:lnSpc>
                  <a:spcPct val="85000"/>
                </a:lnSpc>
                <a:spcAft>
                  <a:spcPts val="600"/>
                </a:spcAft>
                <a:buClr>
                  <a:srgbClr val="92C14E"/>
                </a:buClr>
                <a:buSzPct val="100000"/>
                <a:buFont typeface="Arial" panose="020B0604020202020204" pitchFamily="34" charset="0"/>
                <a:buChar char="•"/>
                <a:tabLst>
                  <a:tab pos="3228975" algn="l"/>
                </a:tabLst>
              </a:pPr>
              <a:r>
                <a:rPr lang="es-ES" sz="1200" dirty="0">
                  <a:latin typeface="Calibri"/>
                  <a:ea typeface="+mn-ea"/>
                  <a:cs typeface="Calibri"/>
                </a:rPr>
                <a:t>Gran frecuencia de vuelos. En algunas ciudades los vuelos son diarios.</a:t>
              </a:r>
            </a:p>
            <a:p>
              <a:pPr marL="133350" lvl="1" indent="-123825" defTabSz="457200">
                <a:lnSpc>
                  <a:spcPct val="85000"/>
                </a:lnSpc>
                <a:spcAft>
                  <a:spcPts val="600"/>
                </a:spcAft>
                <a:buClr>
                  <a:srgbClr val="92C14E"/>
                </a:buClr>
                <a:buSzPct val="100000"/>
                <a:buFont typeface="Arial" panose="020B0604020202020204" pitchFamily="34" charset="0"/>
                <a:buChar char="•"/>
                <a:tabLst>
                  <a:tab pos="3228975" algn="l"/>
                </a:tabLst>
              </a:pPr>
              <a:r>
                <a:rPr lang="es-ES" sz="1200" dirty="0">
                  <a:latin typeface="Calibri"/>
                  <a:ea typeface="+mn-ea"/>
                  <a:cs typeface="Calibri"/>
                </a:rPr>
                <a:t>Cada vez mayor accesibilidad a más regiones.</a:t>
              </a:r>
            </a:p>
            <a:p>
              <a:pPr marL="133350" lvl="1" indent="-123825" defTabSz="457200">
                <a:lnSpc>
                  <a:spcPct val="85000"/>
                </a:lnSpc>
                <a:spcAft>
                  <a:spcPts val="600"/>
                </a:spcAft>
                <a:buClr>
                  <a:srgbClr val="92C14E"/>
                </a:buClr>
                <a:buSzPct val="100000"/>
                <a:buFont typeface="Arial" panose="020B0604020202020204" pitchFamily="34" charset="0"/>
                <a:buChar char="•"/>
                <a:tabLst>
                  <a:tab pos="3228975" algn="l"/>
                </a:tabLst>
              </a:pPr>
              <a:r>
                <a:rPr lang="es-ES" sz="1200" dirty="0">
                  <a:latin typeface="Calibri"/>
                  <a:ea typeface="+mn-ea"/>
                  <a:cs typeface="Calibri"/>
                </a:rPr>
                <a:t>Menor inmovilización financiera del inventario.</a:t>
              </a:r>
              <a:endParaRPr lang="es-PE" sz="1300" dirty="0">
                <a:solidFill>
                  <a:srgbClr val="262626"/>
                </a:solidFill>
                <a:latin typeface="Calibri"/>
                <a:ea typeface="+mn-ea"/>
                <a:cs typeface="Calibri"/>
              </a:endParaRPr>
            </a:p>
          </p:txBody>
        </p:sp>
        <p:grpSp>
          <p:nvGrpSpPr>
            <p:cNvPr id="15" name="Agrupar 4">
              <a:extLst>
                <a:ext uri="{FF2B5EF4-FFF2-40B4-BE49-F238E27FC236}">
                  <a16:creationId xmlns:a16="http://schemas.microsoft.com/office/drawing/2014/main" id="{8568C7A7-5624-4D42-89D2-9C0BE8C7BDCD}"/>
                </a:ext>
              </a:extLst>
            </p:cNvPr>
            <p:cNvGrpSpPr/>
            <p:nvPr/>
          </p:nvGrpSpPr>
          <p:grpSpPr>
            <a:xfrm>
              <a:off x="1075934" y="1892408"/>
              <a:ext cx="459474" cy="403823"/>
              <a:chOff x="5892512" y="2805541"/>
              <a:chExt cx="459474" cy="403823"/>
            </a:xfrm>
          </p:grpSpPr>
          <p:sp>
            <p:nvSpPr>
              <p:cNvPr id="16" name="Elipse 15">
                <a:extLst>
                  <a:ext uri="{FF2B5EF4-FFF2-40B4-BE49-F238E27FC236}">
                    <a16:creationId xmlns:a16="http://schemas.microsoft.com/office/drawing/2014/main" id="{AC40052D-62EA-784E-A987-BFE1B40FB1C2}"/>
                  </a:ext>
                </a:extLst>
              </p:cNvPr>
              <p:cNvSpPr/>
              <p:nvPr/>
            </p:nvSpPr>
            <p:spPr>
              <a:xfrm>
                <a:off x="5956277" y="2824919"/>
                <a:ext cx="395709" cy="376075"/>
              </a:xfrm>
              <a:prstGeom prst="ellipse">
                <a:avLst/>
              </a:prstGeom>
              <a:solidFill>
                <a:srgbClr val="6A8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7" name="Elipse 16">
                <a:extLst>
                  <a:ext uri="{FF2B5EF4-FFF2-40B4-BE49-F238E27FC236}">
                    <a16:creationId xmlns:a16="http://schemas.microsoft.com/office/drawing/2014/main" id="{32F46098-C4B3-074A-A751-6BBA19AFD93F}"/>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8" name="Triángulo 17">
                <a:extLst>
                  <a:ext uri="{FF2B5EF4-FFF2-40B4-BE49-F238E27FC236}">
                    <a16:creationId xmlns:a16="http://schemas.microsoft.com/office/drawing/2014/main" id="{376FC319-319D-1C45-B28C-180F22B044CF}"/>
                  </a:ext>
                </a:extLst>
              </p:cNvPr>
              <p:cNvSpPr/>
              <p:nvPr/>
            </p:nvSpPr>
            <p:spPr>
              <a:xfrm rot="5400000">
                <a:off x="6076285" y="2946262"/>
                <a:ext cx="186870" cy="122381"/>
              </a:xfrm>
              <a:prstGeom prst="triangle">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spTree>
    <p:extLst>
      <p:ext uri="{BB962C8B-B14F-4D97-AF65-F5344CB8AC3E}">
        <p14:creationId xmlns:p14="http://schemas.microsoft.com/office/powerpoint/2010/main" val="86444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8168634" cy="1061829"/>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TRANSPORTE DE CARGA AÉREA</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No hay transporte exclusivo de carga en aviones en el Perú. La carga va con las maletas en los aviones comerciales de pasajeros. La razón es el tamaño de la demanda. La mayoría de la carga en Perú se mueve en camiones.</a:t>
            </a:r>
            <a:endParaRPr lang="es-PE" sz="1600" spc="-10" dirty="0">
              <a:solidFill>
                <a:srgbClr val="262626"/>
              </a:solidFill>
              <a:cs typeface="Source Sans Pro"/>
            </a:endParaRPr>
          </a:p>
        </p:txBody>
      </p:sp>
      <p:sp>
        <p:nvSpPr>
          <p:cNvPr id="6" name="Rectangle 5">
            <a:extLst>
              <a:ext uri="{FF2B5EF4-FFF2-40B4-BE49-F238E27FC236}">
                <a16:creationId xmlns:a16="http://schemas.microsoft.com/office/drawing/2014/main" id="{40E114EB-D699-1345-B1E2-F509D69D6E7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14" name="Grupo 13">
            <a:extLst>
              <a:ext uri="{FF2B5EF4-FFF2-40B4-BE49-F238E27FC236}">
                <a16:creationId xmlns:a16="http://schemas.microsoft.com/office/drawing/2014/main" id="{92796B13-EC10-D74B-A4AD-436698750B19}"/>
              </a:ext>
            </a:extLst>
          </p:cNvPr>
          <p:cNvGrpSpPr/>
          <p:nvPr/>
        </p:nvGrpSpPr>
        <p:grpSpPr>
          <a:xfrm>
            <a:off x="491490" y="2464015"/>
            <a:ext cx="8209920" cy="2338172"/>
            <a:chOff x="977775" y="2482791"/>
            <a:chExt cx="7098892" cy="2021753"/>
          </a:xfrm>
        </p:grpSpPr>
        <p:pic>
          <p:nvPicPr>
            <p:cNvPr id="8" name="Imagen 7">
              <a:extLst>
                <a:ext uri="{FF2B5EF4-FFF2-40B4-BE49-F238E27FC236}">
                  <a16:creationId xmlns:a16="http://schemas.microsoft.com/office/drawing/2014/main" id="{272EB5CF-B2DB-2F40-9E73-355134366E8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6660" y="2482791"/>
              <a:ext cx="3430007" cy="2021752"/>
            </a:xfrm>
            <a:prstGeom prst="rect">
              <a:avLst/>
            </a:prstGeom>
          </p:spPr>
        </p:pic>
        <p:pic>
          <p:nvPicPr>
            <p:cNvPr id="13" name="Imagen 12">
              <a:extLst>
                <a:ext uri="{FF2B5EF4-FFF2-40B4-BE49-F238E27FC236}">
                  <a16:creationId xmlns:a16="http://schemas.microsoft.com/office/drawing/2014/main" id="{3657ABF0-6CF1-FF4D-9CE9-E23ADD48224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77775" y="2482792"/>
              <a:ext cx="3594226" cy="2021752"/>
            </a:xfrm>
            <a:prstGeom prst="rect">
              <a:avLst/>
            </a:prstGeom>
          </p:spPr>
        </p:pic>
      </p:grpSp>
    </p:spTree>
    <p:extLst>
      <p:ext uri="{BB962C8B-B14F-4D97-AF65-F5344CB8AC3E}">
        <p14:creationId xmlns:p14="http://schemas.microsoft.com/office/powerpoint/2010/main" val="57303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3889376" cy="3524042"/>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AEROPUERTOS</a:t>
            </a:r>
            <a:endParaRPr lang="es-PE" sz="1600" spc="-10" dirty="0">
              <a:solidFill>
                <a:srgbClr val="262626"/>
              </a:solidFill>
              <a:cs typeface="Source Sans Pro"/>
            </a:endParaRPr>
          </a:p>
          <a:p>
            <a:pPr marL="177800" indent="-166688">
              <a:buSzPct val="100000"/>
              <a:buFont typeface="Arial" panose="020B0604020202020204" pitchFamily="34" charset="0"/>
              <a:buChar char="•"/>
              <a:tabLst>
                <a:tab pos="120650" algn="l"/>
              </a:tabLst>
            </a:pPr>
            <a:r>
              <a:rPr lang="es-ES" sz="1600" spc="-10" dirty="0">
                <a:solidFill>
                  <a:srgbClr val="262626"/>
                </a:solidFill>
                <a:cs typeface="Source Sans Pro"/>
              </a:rPr>
              <a:t>Los aeropuertos determinan la accesibilidad de esta modalidad a las ciudades, representan una de las puertas de entrada y salida a los países. En el Perú existen 23 aeropuertos y más de 100 aeródromos. </a:t>
            </a:r>
          </a:p>
          <a:p>
            <a:pPr marL="177800" indent="-166688">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77800" indent="-166688">
              <a:buSzPct val="100000"/>
              <a:buFont typeface="Arial" panose="020B0604020202020204" pitchFamily="34" charset="0"/>
              <a:buChar char="•"/>
              <a:tabLst>
                <a:tab pos="120650" algn="l"/>
              </a:tabLst>
            </a:pPr>
            <a:r>
              <a:rPr lang="es-ES" sz="1600" spc="-10" dirty="0">
                <a:solidFill>
                  <a:srgbClr val="262626"/>
                </a:solidFill>
                <a:cs typeface="Source Sans Pro"/>
              </a:rPr>
              <a:t>Hay 5 aeropuertos internacionales.</a:t>
            </a:r>
          </a:p>
          <a:p>
            <a:pPr marL="177800" indent="-166688">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77800" indent="-166688">
              <a:buSzPct val="100000"/>
              <a:buFont typeface="Arial" panose="020B0604020202020204" pitchFamily="34" charset="0"/>
              <a:buChar char="•"/>
              <a:tabLst>
                <a:tab pos="120650" algn="l"/>
              </a:tabLst>
            </a:pPr>
            <a:r>
              <a:rPr lang="es-ES" sz="1600" spc="-10" dirty="0">
                <a:solidFill>
                  <a:srgbClr val="262626"/>
                </a:solidFill>
                <a:cs typeface="Source Sans Pro"/>
              </a:rPr>
              <a:t>El aeropuerto del Cusco recibe un promedio de 30 vuelos diarios.</a:t>
            </a:r>
          </a:p>
          <a:p>
            <a:pPr marL="177800" indent="-166688">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77800" indent="-166688">
              <a:buSzPct val="100000"/>
              <a:buFont typeface="Arial" panose="020B0604020202020204" pitchFamily="34" charset="0"/>
              <a:buChar char="•"/>
              <a:tabLst>
                <a:tab pos="120650" algn="l"/>
              </a:tabLst>
            </a:pPr>
            <a:r>
              <a:rPr lang="es-ES" sz="1600" spc="-10" dirty="0">
                <a:solidFill>
                  <a:srgbClr val="262626"/>
                </a:solidFill>
                <a:cs typeface="Source Sans Pro"/>
              </a:rPr>
              <a:t>El único departamento en el Perú sin aeropuerto es Huancavelica. </a:t>
            </a:r>
            <a:endParaRPr lang="es-PE" sz="1600" spc="-10" dirty="0">
              <a:solidFill>
                <a:srgbClr val="262626"/>
              </a:solidFill>
              <a:cs typeface="Source Sans Pro"/>
            </a:endParaRPr>
          </a:p>
        </p:txBody>
      </p:sp>
      <p:sp>
        <p:nvSpPr>
          <p:cNvPr id="6" name="Rectangle 5">
            <a:extLst>
              <a:ext uri="{FF2B5EF4-FFF2-40B4-BE49-F238E27FC236}">
                <a16:creationId xmlns:a16="http://schemas.microsoft.com/office/drawing/2014/main" id="{E8ADF20A-934D-4A44-B918-095FCAE7C8C8}"/>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9" name="Imagen 8">
            <a:extLst>
              <a:ext uri="{FF2B5EF4-FFF2-40B4-BE49-F238E27FC236}">
                <a16:creationId xmlns:a16="http://schemas.microsoft.com/office/drawing/2014/main" id="{37495CB7-A4D3-FA4B-8B0B-93A8F0C1250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13299" y="912813"/>
            <a:ext cx="3173698" cy="4333628"/>
          </a:xfrm>
          <a:prstGeom prst="rect">
            <a:avLst/>
          </a:prstGeom>
        </p:spPr>
      </p:pic>
    </p:spTree>
    <p:extLst>
      <p:ext uri="{BB962C8B-B14F-4D97-AF65-F5344CB8AC3E}">
        <p14:creationId xmlns:p14="http://schemas.microsoft.com/office/powerpoint/2010/main" val="97174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8168634" cy="815608"/>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MODALIDAD MARÍTIMA</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Ha tenido un auge en las últimas décadas por la globalización. Maersk es la empresa marítima más grande del mundo y representa el 25 % de los buques operativos del transporte marítimo.</a:t>
            </a:r>
            <a:endParaRPr lang="es-PE" sz="1600" spc="-10" dirty="0">
              <a:solidFill>
                <a:srgbClr val="262626"/>
              </a:solidFill>
              <a:cs typeface="Source Sans Pro"/>
            </a:endParaRPr>
          </a:p>
        </p:txBody>
      </p:sp>
      <p:sp>
        <p:nvSpPr>
          <p:cNvPr id="8" name="Rectangle 5">
            <a:extLst>
              <a:ext uri="{FF2B5EF4-FFF2-40B4-BE49-F238E27FC236}">
                <a16:creationId xmlns:a16="http://schemas.microsoft.com/office/drawing/2014/main" id="{E3F14F88-9706-3348-9C6B-3806F86D761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9" name="Grupo 8">
            <a:extLst>
              <a:ext uri="{FF2B5EF4-FFF2-40B4-BE49-F238E27FC236}">
                <a16:creationId xmlns:a16="http://schemas.microsoft.com/office/drawing/2014/main" id="{8B09F5B8-C29B-CE44-8439-FEDE864ED578}"/>
              </a:ext>
            </a:extLst>
          </p:cNvPr>
          <p:cNvGrpSpPr/>
          <p:nvPr/>
        </p:nvGrpSpPr>
        <p:grpSpPr>
          <a:xfrm>
            <a:off x="1089965" y="2001500"/>
            <a:ext cx="6776161" cy="3124070"/>
            <a:chOff x="1075934" y="1843779"/>
            <a:chExt cx="6776161" cy="3124070"/>
          </a:xfrm>
        </p:grpSpPr>
        <p:sp>
          <p:nvSpPr>
            <p:cNvPr id="10" name="Google Shape;333;p23">
              <a:extLst>
                <a:ext uri="{FF2B5EF4-FFF2-40B4-BE49-F238E27FC236}">
                  <a16:creationId xmlns:a16="http://schemas.microsoft.com/office/drawing/2014/main" id="{77643932-B0B2-0E4C-A54A-6A76501D9DFD}"/>
                </a:ext>
              </a:extLst>
            </p:cNvPr>
            <p:cNvSpPr/>
            <p:nvPr/>
          </p:nvSpPr>
          <p:spPr>
            <a:xfrm>
              <a:off x="4676455" y="1843779"/>
              <a:ext cx="3175640" cy="501005"/>
            </a:xfrm>
            <a:prstGeom prst="roundRect">
              <a:avLst>
                <a:gd name="adj" fmla="val 18326"/>
              </a:avLst>
            </a:prstGeom>
            <a:solidFill>
              <a:srgbClr val="7150A0"/>
            </a:solidFill>
            <a:ln>
              <a:noFill/>
            </a:ln>
          </p:spPr>
          <p:txBody>
            <a:bodyPr spcFirstLastPara="1" wrap="square" lIns="91425" tIns="45700" rIns="91425" bIns="45700" anchor="ctr" anchorCtr="0">
              <a:noAutofit/>
            </a:bodyPr>
            <a:lstStyle/>
            <a:p>
              <a:pPr algn="ctr" defTabSz="457200">
                <a:spcBef>
                  <a:spcPts val="0"/>
                </a:spcBef>
              </a:pPr>
              <a:r>
                <a:rPr lang="es-PE" sz="1400" b="1" dirty="0">
                  <a:solidFill>
                    <a:schemeClr val="bg1"/>
                  </a:solidFill>
                  <a:latin typeface="+mn-lt"/>
                  <a:ea typeface="+mn-ea"/>
                  <a:cs typeface="Calibri"/>
                </a:rPr>
                <a:t>DESVENTAJAS</a:t>
              </a:r>
            </a:p>
          </p:txBody>
        </p:sp>
        <p:sp>
          <p:nvSpPr>
            <p:cNvPr id="11" name="Google Shape;335;p23">
              <a:extLst>
                <a:ext uri="{FF2B5EF4-FFF2-40B4-BE49-F238E27FC236}">
                  <a16:creationId xmlns:a16="http://schemas.microsoft.com/office/drawing/2014/main" id="{A167848A-F518-A241-B795-4E7961C7EE9A}"/>
                </a:ext>
              </a:extLst>
            </p:cNvPr>
            <p:cNvSpPr/>
            <p:nvPr/>
          </p:nvSpPr>
          <p:spPr>
            <a:xfrm>
              <a:off x="4676455" y="2418329"/>
              <a:ext cx="3175640" cy="2549519"/>
            </a:xfrm>
            <a:prstGeom prst="roundRect">
              <a:avLst>
                <a:gd name="adj" fmla="val 4409"/>
              </a:avLst>
            </a:prstGeom>
            <a:solidFill>
              <a:srgbClr val="E3DCED"/>
            </a:solidFill>
            <a:ln>
              <a:noFill/>
            </a:ln>
          </p:spPr>
          <p:txBody>
            <a:bodyPr spcFirstLastPara="1" wrap="square" lIns="108000" tIns="108000" rIns="108000" bIns="45700" anchor="t" anchorCtr="0">
              <a:noAutofit/>
            </a:bodyPr>
            <a:lstStyle/>
            <a:p>
              <a:pPr marL="223838" lvl="1" indent="-138113" defTabSz="457200">
                <a:lnSpc>
                  <a:spcPct val="85000"/>
                </a:lnSpc>
                <a:spcAft>
                  <a:spcPts val="600"/>
                </a:spcAft>
                <a:buClr>
                  <a:srgbClr val="7150A0"/>
                </a:buClr>
                <a:buSzPct val="100000"/>
                <a:buFont typeface="Arial" panose="020B0604020202020204" pitchFamily="34" charset="0"/>
                <a:buChar char="•"/>
              </a:pPr>
              <a:r>
                <a:rPr lang="es-ES" sz="1200" dirty="0">
                  <a:latin typeface="Calibri" panose="020F0502020204030204" pitchFamily="34" charset="0"/>
                  <a:ea typeface="+mj-lt"/>
                  <a:cs typeface="Calibri" panose="020F0502020204030204" pitchFamily="34" charset="0"/>
                </a:rPr>
                <a:t>Lentitud en los tiempos de tránsito, especialmente por la congestión en los puertos.</a:t>
              </a:r>
            </a:p>
            <a:p>
              <a:pPr marL="223838" lvl="1" indent="-138113" defTabSz="457200">
                <a:lnSpc>
                  <a:spcPct val="85000"/>
                </a:lnSpc>
                <a:spcAft>
                  <a:spcPts val="600"/>
                </a:spcAft>
                <a:buClr>
                  <a:srgbClr val="7150A0"/>
                </a:buClr>
                <a:buSzPct val="100000"/>
                <a:buFont typeface="Arial" panose="020B0604020202020204" pitchFamily="34" charset="0"/>
                <a:buChar char="•"/>
              </a:pPr>
              <a:r>
                <a:rPr lang="es-ES" sz="1200" dirty="0">
                  <a:latin typeface="Calibri" panose="020F0502020204030204" pitchFamily="34" charset="0"/>
                  <a:ea typeface="+mj-lt"/>
                  <a:cs typeface="Calibri" panose="020F0502020204030204" pitchFamily="34" charset="0"/>
                </a:rPr>
                <a:t>Manipulación de la carga con pocos cuidados.</a:t>
              </a:r>
            </a:p>
            <a:p>
              <a:pPr marL="223838" lvl="1" indent="-138113" defTabSz="457200">
                <a:lnSpc>
                  <a:spcPct val="85000"/>
                </a:lnSpc>
                <a:spcAft>
                  <a:spcPts val="600"/>
                </a:spcAft>
                <a:buClr>
                  <a:srgbClr val="7150A0"/>
                </a:buClr>
                <a:buSzPct val="100000"/>
                <a:buFont typeface="Arial" panose="020B0604020202020204" pitchFamily="34" charset="0"/>
                <a:buChar char="•"/>
              </a:pPr>
              <a:r>
                <a:rPr lang="es-ES" sz="1200" dirty="0">
                  <a:latin typeface="Calibri" panose="020F0502020204030204" pitchFamily="34" charset="0"/>
                  <a:ea typeface="+mj-lt"/>
                  <a:cs typeface="Calibri" panose="020F0502020204030204" pitchFamily="34" charset="0"/>
                </a:rPr>
                <a:t>Seguro y embalajes más caros en comparación con las otras modalidades de transporte.</a:t>
              </a:r>
            </a:p>
            <a:p>
              <a:pPr marL="223838" lvl="1" indent="-138113" defTabSz="457200">
                <a:lnSpc>
                  <a:spcPct val="85000"/>
                </a:lnSpc>
                <a:spcAft>
                  <a:spcPts val="600"/>
                </a:spcAft>
                <a:buClr>
                  <a:srgbClr val="7150A0"/>
                </a:buClr>
                <a:buSzPct val="100000"/>
                <a:buFont typeface="Arial" panose="020B0604020202020204" pitchFamily="34" charset="0"/>
                <a:buChar char="•"/>
              </a:pPr>
              <a:r>
                <a:rPr lang="es-ES" sz="1200" dirty="0">
                  <a:latin typeface="Calibri" panose="020F0502020204030204" pitchFamily="34" charset="0"/>
                  <a:ea typeface="+mj-lt"/>
                  <a:cs typeface="Calibri" panose="020F0502020204030204" pitchFamily="34" charset="0"/>
                </a:rPr>
                <a:t>Obligación de stock de seguridad importante.</a:t>
              </a:r>
            </a:p>
            <a:p>
              <a:pPr marL="223838" lvl="1" indent="-138113" defTabSz="457200">
                <a:lnSpc>
                  <a:spcPct val="85000"/>
                </a:lnSpc>
                <a:spcAft>
                  <a:spcPts val="600"/>
                </a:spcAft>
                <a:buClr>
                  <a:srgbClr val="7150A0"/>
                </a:buClr>
                <a:buSzPct val="100000"/>
                <a:buFont typeface="Arial" panose="020B0604020202020204" pitchFamily="34" charset="0"/>
                <a:buChar char="•"/>
              </a:pPr>
              <a:r>
                <a:rPr lang="es-ES" sz="1200" dirty="0">
                  <a:latin typeface="Calibri" panose="020F0502020204030204" pitchFamily="34" charset="0"/>
                  <a:ea typeface="+mj-lt"/>
                  <a:cs typeface="Calibri" panose="020F0502020204030204" pitchFamily="34" charset="0"/>
                </a:rPr>
                <a:t>Inmovilización del capital invertido.</a:t>
              </a:r>
            </a:p>
            <a:p>
              <a:pPr marL="223838" lvl="1" indent="-138113" defTabSz="457200">
                <a:lnSpc>
                  <a:spcPct val="85000"/>
                </a:lnSpc>
                <a:spcAft>
                  <a:spcPts val="600"/>
                </a:spcAft>
                <a:buClr>
                  <a:srgbClr val="7150A0"/>
                </a:buClr>
                <a:buSzPct val="100000"/>
                <a:buFont typeface="Arial" panose="020B0604020202020204" pitchFamily="34" charset="0"/>
                <a:buChar char="•"/>
              </a:pPr>
              <a:r>
                <a:rPr lang="es-ES" sz="1200" dirty="0">
                  <a:latin typeface="Calibri" panose="020F0502020204030204" pitchFamily="34" charset="0"/>
                  <a:ea typeface="+mj-lt"/>
                  <a:cs typeface="Calibri" panose="020F0502020204030204" pitchFamily="34" charset="0"/>
                </a:rPr>
                <a:t>Poca frecuencia de llegada de barcos.</a:t>
              </a:r>
              <a:endParaRPr lang="es-PE" sz="1200" dirty="0">
                <a:latin typeface="Calibri" panose="020F0502020204030204" pitchFamily="34" charset="0"/>
                <a:ea typeface="+mj-lt"/>
                <a:cs typeface="Calibri" panose="020F0502020204030204" pitchFamily="34" charset="0"/>
              </a:endParaRPr>
            </a:p>
          </p:txBody>
        </p:sp>
        <p:grpSp>
          <p:nvGrpSpPr>
            <p:cNvPr id="12" name="Agrupar 9">
              <a:extLst>
                <a:ext uri="{FF2B5EF4-FFF2-40B4-BE49-F238E27FC236}">
                  <a16:creationId xmlns:a16="http://schemas.microsoft.com/office/drawing/2014/main" id="{E3F3E9E9-FADF-8E43-8DD9-CF82BD570406}"/>
                </a:ext>
              </a:extLst>
            </p:cNvPr>
            <p:cNvGrpSpPr/>
            <p:nvPr/>
          </p:nvGrpSpPr>
          <p:grpSpPr>
            <a:xfrm>
              <a:off x="4460689" y="1892408"/>
              <a:ext cx="459474" cy="403823"/>
              <a:chOff x="5892512" y="2805541"/>
              <a:chExt cx="459474" cy="403823"/>
            </a:xfrm>
          </p:grpSpPr>
          <p:sp>
            <p:nvSpPr>
              <p:cNvPr id="19" name="Elipse 18">
                <a:extLst>
                  <a:ext uri="{FF2B5EF4-FFF2-40B4-BE49-F238E27FC236}">
                    <a16:creationId xmlns:a16="http://schemas.microsoft.com/office/drawing/2014/main" id="{CACB03FF-DAEE-3A4D-A118-87EC9714558F}"/>
                  </a:ext>
                </a:extLst>
              </p:cNvPr>
              <p:cNvSpPr/>
              <p:nvPr/>
            </p:nvSpPr>
            <p:spPr>
              <a:xfrm>
                <a:off x="5956277" y="2824919"/>
                <a:ext cx="395709" cy="376075"/>
              </a:xfrm>
              <a:prstGeom prst="ellipse">
                <a:avLst/>
              </a:prstGeom>
              <a:solidFill>
                <a:srgbClr val="593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0" name="Elipse 19">
                <a:extLst>
                  <a:ext uri="{FF2B5EF4-FFF2-40B4-BE49-F238E27FC236}">
                    <a16:creationId xmlns:a16="http://schemas.microsoft.com/office/drawing/2014/main" id="{2339FA86-E735-384A-82A2-218967505D21}"/>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1" name="Triángulo 20">
                <a:extLst>
                  <a:ext uri="{FF2B5EF4-FFF2-40B4-BE49-F238E27FC236}">
                    <a16:creationId xmlns:a16="http://schemas.microsoft.com/office/drawing/2014/main" id="{CBDF5145-8437-314D-B412-20D7B629F0A8}"/>
                  </a:ext>
                </a:extLst>
              </p:cNvPr>
              <p:cNvSpPr/>
              <p:nvPr/>
            </p:nvSpPr>
            <p:spPr>
              <a:xfrm rot="5400000">
                <a:off x="6076285" y="2946262"/>
                <a:ext cx="186870" cy="122381"/>
              </a:xfrm>
              <a:prstGeom prst="triangle">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13" name="Google Shape;332;p23">
              <a:extLst>
                <a:ext uri="{FF2B5EF4-FFF2-40B4-BE49-F238E27FC236}">
                  <a16:creationId xmlns:a16="http://schemas.microsoft.com/office/drawing/2014/main" id="{A48B48F7-8A08-7741-9FF4-3DD42034C1A0}"/>
                </a:ext>
              </a:extLst>
            </p:cNvPr>
            <p:cNvSpPr/>
            <p:nvPr/>
          </p:nvSpPr>
          <p:spPr>
            <a:xfrm>
              <a:off x="1290849" y="1843779"/>
              <a:ext cx="3175640" cy="501005"/>
            </a:xfrm>
            <a:prstGeom prst="roundRect">
              <a:avLst>
                <a:gd name="adj" fmla="val 18326"/>
              </a:avLst>
            </a:prstGeom>
            <a:solidFill>
              <a:srgbClr val="92C14E"/>
            </a:solidFill>
            <a:ln>
              <a:noFill/>
            </a:ln>
          </p:spPr>
          <p:txBody>
            <a:bodyPr spcFirstLastPara="1" wrap="square" lIns="91425" tIns="45700" rIns="91425" bIns="45700" anchor="ctr" anchorCtr="0">
              <a:noAutofit/>
            </a:bodyPr>
            <a:lstStyle/>
            <a:p>
              <a:pPr algn="ctr" defTabSz="457200">
                <a:spcBef>
                  <a:spcPts val="0"/>
                </a:spcBef>
              </a:pPr>
              <a:r>
                <a:rPr lang="es-PE" sz="1300" b="1" dirty="0">
                  <a:solidFill>
                    <a:schemeClr val="bg1"/>
                  </a:solidFill>
                  <a:latin typeface="+mn-lt"/>
                  <a:ea typeface="+mn-ea"/>
                  <a:cs typeface="Calibri"/>
                </a:rPr>
                <a:t>VENTAJAS</a:t>
              </a:r>
            </a:p>
          </p:txBody>
        </p:sp>
        <p:sp>
          <p:nvSpPr>
            <p:cNvPr id="14" name="Google Shape;334;p23">
              <a:extLst>
                <a:ext uri="{FF2B5EF4-FFF2-40B4-BE49-F238E27FC236}">
                  <a16:creationId xmlns:a16="http://schemas.microsoft.com/office/drawing/2014/main" id="{E25F4EC5-546C-A94F-A6EA-52C812674E19}"/>
                </a:ext>
              </a:extLst>
            </p:cNvPr>
            <p:cNvSpPr/>
            <p:nvPr/>
          </p:nvSpPr>
          <p:spPr>
            <a:xfrm>
              <a:off x="1290849" y="2418329"/>
              <a:ext cx="3175640" cy="2549520"/>
            </a:xfrm>
            <a:prstGeom prst="roundRect">
              <a:avLst>
                <a:gd name="adj" fmla="val 3579"/>
              </a:avLst>
            </a:prstGeom>
            <a:solidFill>
              <a:srgbClr val="DDEEC7"/>
            </a:solidFill>
            <a:ln>
              <a:noFill/>
            </a:ln>
          </p:spPr>
          <p:txBody>
            <a:bodyPr spcFirstLastPara="1" wrap="square" lIns="108000" tIns="108000" rIns="108000" bIns="45700" anchor="t" anchorCtr="0">
              <a:noAutofit/>
            </a:bodyPr>
            <a:lstStyle/>
            <a:p>
              <a:pPr marL="133350" lvl="1" indent="-123825" defTabSz="457200">
                <a:lnSpc>
                  <a:spcPct val="85000"/>
                </a:lnSpc>
                <a:spcAft>
                  <a:spcPts val="600"/>
                </a:spcAft>
                <a:buClr>
                  <a:srgbClr val="92C14E"/>
                </a:buClr>
                <a:buSzPct val="100000"/>
                <a:buFont typeface="Arial" panose="020B0604020202020204" pitchFamily="34" charset="0"/>
                <a:buChar char="•"/>
                <a:tabLst>
                  <a:tab pos="3228975" algn="l"/>
                </a:tabLst>
              </a:pPr>
              <a:r>
                <a:rPr lang="es-ES" sz="1200" dirty="0">
                  <a:latin typeface="Calibri"/>
                  <a:ea typeface="+mn-ea"/>
                  <a:cs typeface="Calibri"/>
                </a:rPr>
                <a:t>Es la modalidad de transporte más económica.</a:t>
              </a:r>
            </a:p>
            <a:p>
              <a:pPr marL="133350" lvl="1" indent="-123825" defTabSz="457200">
                <a:lnSpc>
                  <a:spcPct val="85000"/>
                </a:lnSpc>
                <a:spcAft>
                  <a:spcPts val="600"/>
                </a:spcAft>
                <a:buClr>
                  <a:srgbClr val="92C14E"/>
                </a:buClr>
                <a:buSzPct val="100000"/>
                <a:buFont typeface="Arial" panose="020B0604020202020204" pitchFamily="34" charset="0"/>
                <a:buChar char="•"/>
                <a:tabLst>
                  <a:tab pos="3228975" algn="l"/>
                </a:tabLst>
              </a:pPr>
              <a:r>
                <a:rPr lang="es-ES" sz="1200" dirty="0">
                  <a:latin typeface="Calibri"/>
                  <a:ea typeface="+mn-ea"/>
                  <a:cs typeface="Calibri"/>
                </a:rPr>
                <a:t>Transporte en masa. Buques con capacidad de más de 20 mil contenedores de capacidad.</a:t>
              </a:r>
            </a:p>
            <a:p>
              <a:pPr marL="133350" lvl="1" indent="-123825" defTabSz="457200">
                <a:lnSpc>
                  <a:spcPct val="85000"/>
                </a:lnSpc>
                <a:spcAft>
                  <a:spcPts val="600"/>
                </a:spcAft>
                <a:buClr>
                  <a:srgbClr val="92C14E"/>
                </a:buClr>
                <a:buSzPct val="100000"/>
                <a:buFont typeface="Arial" panose="020B0604020202020204" pitchFamily="34" charset="0"/>
                <a:buChar char="•"/>
                <a:tabLst>
                  <a:tab pos="3228975" algn="l"/>
                </a:tabLst>
              </a:pPr>
              <a:r>
                <a:rPr lang="es-ES" sz="1200" dirty="0">
                  <a:latin typeface="Calibri"/>
                  <a:ea typeface="+mn-ea"/>
                  <a:cs typeface="Calibri"/>
                </a:rPr>
                <a:t>Diversidad de tipos de buques especializados en diferentes tipos de carga: petroleros, gases, granel, etc.</a:t>
              </a:r>
            </a:p>
            <a:p>
              <a:pPr marL="133350" lvl="1" indent="-123825" defTabSz="457200">
                <a:lnSpc>
                  <a:spcPct val="85000"/>
                </a:lnSpc>
                <a:spcAft>
                  <a:spcPts val="600"/>
                </a:spcAft>
                <a:buClr>
                  <a:srgbClr val="92C14E"/>
                </a:buClr>
                <a:buSzPct val="100000"/>
                <a:buFont typeface="Arial" panose="020B0604020202020204" pitchFamily="34" charset="0"/>
                <a:buChar char="•"/>
                <a:tabLst>
                  <a:tab pos="3228975" algn="l"/>
                </a:tabLst>
              </a:pPr>
              <a:r>
                <a:rPr lang="es-ES" sz="1200" dirty="0">
                  <a:latin typeface="Calibri"/>
                  <a:ea typeface="+mn-ea"/>
                  <a:cs typeface="Calibri"/>
                </a:rPr>
                <a:t>Sistemas de carga y descarga cada vez más rápidos y especializados hacen esta modalidad reducir sus tiempos de entrega.</a:t>
              </a:r>
              <a:endParaRPr lang="es-PE" sz="1200" dirty="0">
                <a:latin typeface="Calibri"/>
                <a:ea typeface="+mn-ea"/>
                <a:cs typeface="Calibri"/>
              </a:endParaRPr>
            </a:p>
          </p:txBody>
        </p:sp>
        <p:grpSp>
          <p:nvGrpSpPr>
            <p:cNvPr id="15" name="Agrupar 4">
              <a:extLst>
                <a:ext uri="{FF2B5EF4-FFF2-40B4-BE49-F238E27FC236}">
                  <a16:creationId xmlns:a16="http://schemas.microsoft.com/office/drawing/2014/main" id="{410F4CCF-7DE6-F845-9FB7-5DAD23FED9F1}"/>
                </a:ext>
              </a:extLst>
            </p:cNvPr>
            <p:cNvGrpSpPr/>
            <p:nvPr/>
          </p:nvGrpSpPr>
          <p:grpSpPr>
            <a:xfrm>
              <a:off x="1075934" y="1892408"/>
              <a:ext cx="459474" cy="403823"/>
              <a:chOff x="5892512" y="2805541"/>
              <a:chExt cx="459474" cy="403823"/>
            </a:xfrm>
          </p:grpSpPr>
          <p:sp>
            <p:nvSpPr>
              <p:cNvPr id="16" name="Elipse 15">
                <a:extLst>
                  <a:ext uri="{FF2B5EF4-FFF2-40B4-BE49-F238E27FC236}">
                    <a16:creationId xmlns:a16="http://schemas.microsoft.com/office/drawing/2014/main" id="{70CD8870-2EFF-404E-AD90-2FA44378CF59}"/>
                  </a:ext>
                </a:extLst>
              </p:cNvPr>
              <p:cNvSpPr/>
              <p:nvPr/>
            </p:nvSpPr>
            <p:spPr>
              <a:xfrm>
                <a:off x="5956277" y="2824919"/>
                <a:ext cx="395709" cy="376075"/>
              </a:xfrm>
              <a:prstGeom prst="ellipse">
                <a:avLst/>
              </a:prstGeom>
              <a:solidFill>
                <a:srgbClr val="6A8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7" name="Elipse 16">
                <a:extLst>
                  <a:ext uri="{FF2B5EF4-FFF2-40B4-BE49-F238E27FC236}">
                    <a16:creationId xmlns:a16="http://schemas.microsoft.com/office/drawing/2014/main" id="{36CD43E7-233E-0447-8753-76925E5547D0}"/>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8" name="Triángulo 17">
                <a:extLst>
                  <a:ext uri="{FF2B5EF4-FFF2-40B4-BE49-F238E27FC236}">
                    <a16:creationId xmlns:a16="http://schemas.microsoft.com/office/drawing/2014/main" id="{04B50D18-D1ED-8E4F-9408-A8DE9199E5DE}"/>
                  </a:ext>
                </a:extLst>
              </p:cNvPr>
              <p:cNvSpPr/>
              <p:nvPr/>
            </p:nvSpPr>
            <p:spPr>
              <a:xfrm rot="5400000">
                <a:off x="6076285" y="2946262"/>
                <a:ext cx="186870" cy="122381"/>
              </a:xfrm>
              <a:prstGeom prst="triangle">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spTree>
    <p:extLst>
      <p:ext uri="{BB962C8B-B14F-4D97-AF65-F5344CB8AC3E}">
        <p14:creationId xmlns:p14="http://schemas.microsoft.com/office/powerpoint/2010/main" val="44181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ángulo 41">
            <a:extLst>
              <a:ext uri="{FF2B5EF4-FFF2-40B4-BE49-F238E27FC236}">
                <a16:creationId xmlns:a16="http://schemas.microsoft.com/office/drawing/2014/main" id="{EE56A172-C36D-C54C-A05A-A7CDD2753C7B}"/>
              </a:ext>
            </a:extLst>
          </p:cNvPr>
          <p:cNvSpPr/>
          <p:nvPr/>
        </p:nvSpPr>
        <p:spPr>
          <a:xfrm>
            <a:off x="3485213" y="913722"/>
            <a:ext cx="5190475" cy="432026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50" name="Rectángulo 49">
            <a:extLst>
              <a:ext uri="{FF2B5EF4-FFF2-40B4-BE49-F238E27FC236}">
                <a16:creationId xmlns:a16="http://schemas.microsoft.com/office/drawing/2014/main" id="{06671BEF-7C2D-234C-BD27-917EB19AADBE}"/>
              </a:ext>
            </a:extLst>
          </p:cNvPr>
          <p:cNvSpPr/>
          <p:nvPr/>
        </p:nvSpPr>
        <p:spPr>
          <a:xfrm>
            <a:off x="3739252" y="4026644"/>
            <a:ext cx="1776335" cy="209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s-ES_tradnl" sz="1000" dirty="0"/>
          </a:p>
        </p:txBody>
      </p:sp>
      <p:sp>
        <p:nvSpPr>
          <p:cNvPr id="49" name="Rectángulo 48">
            <a:extLst>
              <a:ext uri="{FF2B5EF4-FFF2-40B4-BE49-F238E27FC236}">
                <a16:creationId xmlns:a16="http://schemas.microsoft.com/office/drawing/2014/main" id="{2B179D3F-CAE8-8D42-A065-C97893643D12}"/>
              </a:ext>
            </a:extLst>
          </p:cNvPr>
          <p:cNvSpPr/>
          <p:nvPr/>
        </p:nvSpPr>
        <p:spPr>
          <a:xfrm>
            <a:off x="3739252" y="3729918"/>
            <a:ext cx="1776335" cy="209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s-ES_tradnl" sz="1000" dirty="0"/>
          </a:p>
        </p:txBody>
      </p:sp>
      <p:sp>
        <p:nvSpPr>
          <p:cNvPr id="48" name="Rectángulo 47">
            <a:extLst>
              <a:ext uri="{FF2B5EF4-FFF2-40B4-BE49-F238E27FC236}">
                <a16:creationId xmlns:a16="http://schemas.microsoft.com/office/drawing/2014/main" id="{8C0C22A7-F592-BE40-B993-0BAE5DE8FD9F}"/>
              </a:ext>
            </a:extLst>
          </p:cNvPr>
          <p:cNvSpPr/>
          <p:nvPr/>
        </p:nvSpPr>
        <p:spPr>
          <a:xfrm>
            <a:off x="3739252" y="3451359"/>
            <a:ext cx="1776335" cy="209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s-ES_tradnl" sz="1000" dirty="0"/>
          </a:p>
        </p:txBody>
      </p:sp>
      <p:sp>
        <p:nvSpPr>
          <p:cNvPr id="47" name="Rectángulo 46">
            <a:extLst>
              <a:ext uri="{FF2B5EF4-FFF2-40B4-BE49-F238E27FC236}">
                <a16:creationId xmlns:a16="http://schemas.microsoft.com/office/drawing/2014/main" id="{1B942771-9E76-B041-921D-002BE8A0A1D9}"/>
              </a:ext>
            </a:extLst>
          </p:cNvPr>
          <p:cNvSpPr/>
          <p:nvPr/>
        </p:nvSpPr>
        <p:spPr>
          <a:xfrm>
            <a:off x="3739252" y="3166745"/>
            <a:ext cx="1776335" cy="209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s-ES_tradnl" sz="1000" dirty="0"/>
          </a:p>
        </p:txBody>
      </p:sp>
      <p:sp>
        <p:nvSpPr>
          <p:cNvPr id="46" name="Rectángulo 45">
            <a:extLst>
              <a:ext uri="{FF2B5EF4-FFF2-40B4-BE49-F238E27FC236}">
                <a16:creationId xmlns:a16="http://schemas.microsoft.com/office/drawing/2014/main" id="{E23FCDB9-7BAD-5F41-8DAE-B20A4242C78C}"/>
              </a:ext>
            </a:extLst>
          </p:cNvPr>
          <p:cNvSpPr/>
          <p:nvPr/>
        </p:nvSpPr>
        <p:spPr>
          <a:xfrm>
            <a:off x="3739252" y="2882130"/>
            <a:ext cx="1776335" cy="209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s-ES_tradnl" sz="1000" dirty="0"/>
          </a:p>
        </p:txBody>
      </p:sp>
      <p:sp>
        <p:nvSpPr>
          <p:cNvPr id="45" name="Rectángulo 44">
            <a:extLst>
              <a:ext uri="{FF2B5EF4-FFF2-40B4-BE49-F238E27FC236}">
                <a16:creationId xmlns:a16="http://schemas.microsoft.com/office/drawing/2014/main" id="{75D7907E-20C6-4D41-81D6-2124A4FA60EE}"/>
              </a:ext>
            </a:extLst>
          </p:cNvPr>
          <p:cNvSpPr/>
          <p:nvPr/>
        </p:nvSpPr>
        <p:spPr>
          <a:xfrm>
            <a:off x="3739252" y="2597516"/>
            <a:ext cx="1776335" cy="209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s-ES_tradnl" sz="1000" dirty="0"/>
          </a:p>
        </p:txBody>
      </p:sp>
      <p:sp>
        <p:nvSpPr>
          <p:cNvPr id="44" name="Rectángulo 43">
            <a:extLst>
              <a:ext uri="{FF2B5EF4-FFF2-40B4-BE49-F238E27FC236}">
                <a16:creationId xmlns:a16="http://schemas.microsoft.com/office/drawing/2014/main" id="{59C87E84-7EBA-7A45-8793-34D582C430B6}"/>
              </a:ext>
            </a:extLst>
          </p:cNvPr>
          <p:cNvSpPr/>
          <p:nvPr/>
        </p:nvSpPr>
        <p:spPr>
          <a:xfrm>
            <a:off x="3739252" y="2300791"/>
            <a:ext cx="1776335" cy="209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s-ES_tradnl" sz="1000" dirty="0"/>
          </a:p>
        </p:txBody>
      </p:sp>
      <p:sp>
        <p:nvSpPr>
          <p:cNvPr id="43" name="Rectángulo 42">
            <a:extLst>
              <a:ext uri="{FF2B5EF4-FFF2-40B4-BE49-F238E27FC236}">
                <a16:creationId xmlns:a16="http://schemas.microsoft.com/office/drawing/2014/main" id="{398A9CC8-B28C-104F-BA01-042DB1A3058C}"/>
              </a:ext>
            </a:extLst>
          </p:cNvPr>
          <p:cNvSpPr/>
          <p:nvPr/>
        </p:nvSpPr>
        <p:spPr>
          <a:xfrm>
            <a:off x="3739252" y="2016177"/>
            <a:ext cx="1776335" cy="209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s-ES_tradnl" sz="1000" dirty="0"/>
          </a:p>
        </p:txBody>
      </p:sp>
      <p:sp>
        <p:nvSpPr>
          <p:cNvPr id="3" name="object 7"/>
          <p:cNvSpPr txBox="1"/>
          <p:nvPr/>
        </p:nvSpPr>
        <p:spPr>
          <a:xfrm>
            <a:off x="503237" y="908867"/>
            <a:ext cx="2441835" cy="2046714"/>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COMPAÑÍAS NAVIERAS MÁS GRANDES DEL MUNDO</a:t>
            </a:r>
            <a:endParaRPr lang="es-PE" sz="1600" b="1" spc="-10" dirty="0">
              <a:solidFill>
                <a:srgbClr val="262626"/>
              </a:solidFill>
              <a:cs typeface="Source Sans Pro"/>
            </a:endParaRPr>
          </a:p>
          <a:p>
            <a:pPr marL="177800" indent="-177800">
              <a:buSzPct val="100000"/>
              <a:buFont typeface="Arial" panose="020B0604020202020204" pitchFamily="34" charset="0"/>
              <a:buChar char="•"/>
              <a:tabLst>
                <a:tab pos="120650" algn="l"/>
              </a:tabLst>
            </a:pPr>
            <a:r>
              <a:rPr lang="es-PE" sz="1600" spc="-10" dirty="0">
                <a:solidFill>
                  <a:srgbClr val="262626"/>
                </a:solidFill>
                <a:cs typeface="Source Sans Pro"/>
              </a:rPr>
              <a:t>Por tamaño y capacidad de su flota al 2021.</a:t>
            </a:r>
          </a:p>
          <a:p>
            <a:pPr marL="177800" indent="-177800">
              <a:buSzPct val="100000"/>
              <a:buFont typeface="Arial" panose="020B0604020202020204" pitchFamily="34" charset="0"/>
              <a:buChar char="•"/>
              <a:tabLst>
                <a:tab pos="120650" algn="l"/>
              </a:tabLst>
            </a:pPr>
            <a:endParaRPr lang="es-PE" sz="1600" spc="-10" dirty="0">
              <a:solidFill>
                <a:srgbClr val="262626"/>
              </a:solidFill>
              <a:cs typeface="Source Sans Pro"/>
            </a:endParaRPr>
          </a:p>
          <a:p>
            <a:pPr marL="177800" indent="-177800">
              <a:buSzPct val="100000"/>
              <a:buFont typeface="Arial" panose="020B0604020202020204" pitchFamily="34" charset="0"/>
              <a:buChar char="•"/>
              <a:tabLst>
                <a:tab pos="120650" algn="l"/>
              </a:tabLst>
            </a:pPr>
            <a:r>
              <a:rPr lang="es-PE" sz="1600" spc="-10" dirty="0">
                <a:solidFill>
                  <a:srgbClr val="262626"/>
                </a:solidFill>
                <a:cs typeface="Source Sans Pro"/>
              </a:rPr>
              <a:t>TEU es la unidad de medida y representa a un contenedor de 20 pies.</a:t>
            </a:r>
          </a:p>
        </p:txBody>
      </p:sp>
      <p:sp>
        <p:nvSpPr>
          <p:cNvPr id="6" name="Rectangle 5">
            <a:extLst>
              <a:ext uri="{FF2B5EF4-FFF2-40B4-BE49-F238E27FC236}">
                <a16:creationId xmlns:a16="http://schemas.microsoft.com/office/drawing/2014/main" id="{C3DA4E9E-007F-AC43-B25B-E74420338275}"/>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2" name="Rectángulo 1">
            <a:extLst>
              <a:ext uri="{FF2B5EF4-FFF2-40B4-BE49-F238E27FC236}">
                <a16:creationId xmlns:a16="http://schemas.microsoft.com/office/drawing/2014/main" id="{5E9E46CF-F992-0240-8960-2BBC39FCBBCE}"/>
              </a:ext>
            </a:extLst>
          </p:cNvPr>
          <p:cNvSpPr/>
          <p:nvPr/>
        </p:nvSpPr>
        <p:spPr>
          <a:xfrm>
            <a:off x="5575547" y="2016177"/>
            <a:ext cx="2810656" cy="209863"/>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s-ES_tradnl" sz="1000" dirty="0"/>
              <a:t>4,1 </a:t>
            </a:r>
            <a:r>
              <a:rPr lang="es-ES_tradnl" sz="1000" dirty="0" err="1"/>
              <a:t>mill</a:t>
            </a:r>
            <a:r>
              <a:rPr lang="es-ES_tradnl" sz="1000" dirty="0"/>
              <a:t>.</a:t>
            </a:r>
          </a:p>
        </p:txBody>
      </p:sp>
      <p:sp>
        <p:nvSpPr>
          <p:cNvPr id="7" name="Rectángulo 6">
            <a:extLst>
              <a:ext uri="{FF2B5EF4-FFF2-40B4-BE49-F238E27FC236}">
                <a16:creationId xmlns:a16="http://schemas.microsoft.com/office/drawing/2014/main" id="{06B19834-2B32-1C43-A0A1-528FEA5E120C}"/>
              </a:ext>
            </a:extLst>
          </p:cNvPr>
          <p:cNvSpPr/>
          <p:nvPr/>
        </p:nvSpPr>
        <p:spPr>
          <a:xfrm>
            <a:off x="5575547" y="2300990"/>
            <a:ext cx="2668249" cy="209863"/>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s-ES_tradnl" sz="1000" dirty="0"/>
              <a:t>3,9 </a:t>
            </a:r>
            <a:r>
              <a:rPr lang="es-ES_tradnl" sz="1000" dirty="0" err="1"/>
              <a:t>mill</a:t>
            </a:r>
            <a:r>
              <a:rPr lang="es-ES_tradnl" sz="1000" dirty="0"/>
              <a:t>.</a:t>
            </a:r>
          </a:p>
        </p:txBody>
      </p:sp>
      <p:sp>
        <p:nvSpPr>
          <p:cNvPr id="8" name="Rectángulo 7">
            <a:extLst>
              <a:ext uri="{FF2B5EF4-FFF2-40B4-BE49-F238E27FC236}">
                <a16:creationId xmlns:a16="http://schemas.microsoft.com/office/drawing/2014/main" id="{683A2F5F-70FB-334A-840D-FBE3AE89505B}"/>
              </a:ext>
            </a:extLst>
          </p:cNvPr>
          <p:cNvSpPr/>
          <p:nvPr/>
        </p:nvSpPr>
        <p:spPr>
          <a:xfrm>
            <a:off x="5575548" y="2593298"/>
            <a:ext cx="2053652" cy="209863"/>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s-ES_tradnl" sz="1000" dirty="0"/>
              <a:t>3,0 </a:t>
            </a:r>
            <a:r>
              <a:rPr lang="es-ES_tradnl" sz="1000" dirty="0" err="1"/>
              <a:t>mill</a:t>
            </a:r>
            <a:r>
              <a:rPr lang="es-ES_tradnl" sz="1000" dirty="0"/>
              <a:t>.</a:t>
            </a:r>
          </a:p>
        </p:txBody>
      </p:sp>
      <p:sp>
        <p:nvSpPr>
          <p:cNvPr id="10" name="Rectángulo 9">
            <a:extLst>
              <a:ext uri="{FF2B5EF4-FFF2-40B4-BE49-F238E27FC236}">
                <a16:creationId xmlns:a16="http://schemas.microsoft.com/office/drawing/2014/main" id="{E73BE31A-B178-4045-9EFE-D2537F1E42F1}"/>
              </a:ext>
            </a:extLst>
          </p:cNvPr>
          <p:cNvSpPr/>
          <p:nvPr/>
        </p:nvSpPr>
        <p:spPr>
          <a:xfrm>
            <a:off x="5575548" y="2885606"/>
            <a:ext cx="2053652" cy="209863"/>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s-ES_tradnl" sz="1000" dirty="0"/>
              <a:t>3,0 </a:t>
            </a:r>
            <a:r>
              <a:rPr lang="es-ES_tradnl" sz="1000" dirty="0" err="1"/>
              <a:t>mill</a:t>
            </a:r>
            <a:r>
              <a:rPr lang="es-ES_tradnl" sz="1000" dirty="0"/>
              <a:t>.</a:t>
            </a:r>
          </a:p>
        </p:txBody>
      </p:sp>
      <p:sp>
        <p:nvSpPr>
          <p:cNvPr id="11" name="Rectángulo 10">
            <a:extLst>
              <a:ext uri="{FF2B5EF4-FFF2-40B4-BE49-F238E27FC236}">
                <a16:creationId xmlns:a16="http://schemas.microsoft.com/office/drawing/2014/main" id="{B47C29DA-F2B1-6640-9F0E-2352DC7CB87A}"/>
              </a:ext>
            </a:extLst>
          </p:cNvPr>
          <p:cNvSpPr/>
          <p:nvPr/>
        </p:nvSpPr>
        <p:spPr>
          <a:xfrm>
            <a:off x="5575548" y="3162924"/>
            <a:ext cx="1244182" cy="209863"/>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s-ES_tradnl" sz="1000" dirty="0"/>
              <a:t>1,8 </a:t>
            </a:r>
            <a:r>
              <a:rPr lang="es-ES_tradnl" sz="1000" dirty="0" err="1"/>
              <a:t>mill</a:t>
            </a:r>
            <a:r>
              <a:rPr lang="es-ES_tradnl" sz="1000" dirty="0"/>
              <a:t>.</a:t>
            </a:r>
          </a:p>
        </p:txBody>
      </p:sp>
      <p:sp>
        <p:nvSpPr>
          <p:cNvPr id="12" name="Rectángulo 11">
            <a:extLst>
              <a:ext uri="{FF2B5EF4-FFF2-40B4-BE49-F238E27FC236}">
                <a16:creationId xmlns:a16="http://schemas.microsoft.com/office/drawing/2014/main" id="{A7A9CCF7-36A1-E04B-AA82-3F648374B45D}"/>
              </a:ext>
            </a:extLst>
          </p:cNvPr>
          <p:cNvSpPr/>
          <p:nvPr/>
        </p:nvSpPr>
        <p:spPr>
          <a:xfrm>
            <a:off x="5575548" y="3447737"/>
            <a:ext cx="1101776" cy="209863"/>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s-ES_tradnl" sz="1000" dirty="0"/>
              <a:t>1,6 </a:t>
            </a:r>
            <a:r>
              <a:rPr lang="es-ES_tradnl" sz="1000" dirty="0" err="1"/>
              <a:t>mill</a:t>
            </a:r>
            <a:r>
              <a:rPr lang="es-ES_tradnl" sz="1000" dirty="0"/>
              <a:t>.</a:t>
            </a:r>
          </a:p>
        </p:txBody>
      </p:sp>
      <p:sp>
        <p:nvSpPr>
          <p:cNvPr id="13" name="Rectángulo 12">
            <a:extLst>
              <a:ext uri="{FF2B5EF4-FFF2-40B4-BE49-F238E27FC236}">
                <a16:creationId xmlns:a16="http://schemas.microsoft.com/office/drawing/2014/main" id="{AAFF559B-AC2C-744F-8AE3-80EC6505DD7B}"/>
              </a:ext>
            </a:extLst>
          </p:cNvPr>
          <p:cNvSpPr/>
          <p:nvPr/>
        </p:nvSpPr>
        <p:spPr>
          <a:xfrm>
            <a:off x="5575548" y="3740045"/>
            <a:ext cx="899409" cy="209863"/>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s-ES_tradnl" sz="1000" dirty="0"/>
              <a:t>1,3 </a:t>
            </a:r>
            <a:r>
              <a:rPr lang="es-ES_tradnl" sz="1000" dirty="0" err="1"/>
              <a:t>mill</a:t>
            </a:r>
            <a:r>
              <a:rPr lang="es-ES_tradnl" sz="1000" dirty="0"/>
              <a:t>.</a:t>
            </a:r>
          </a:p>
        </p:txBody>
      </p:sp>
      <p:sp>
        <p:nvSpPr>
          <p:cNvPr id="14" name="Rectángulo 13">
            <a:extLst>
              <a:ext uri="{FF2B5EF4-FFF2-40B4-BE49-F238E27FC236}">
                <a16:creationId xmlns:a16="http://schemas.microsoft.com/office/drawing/2014/main" id="{C6F43745-E502-084D-8981-ECD89997ACD0}"/>
              </a:ext>
            </a:extLst>
          </p:cNvPr>
          <p:cNvSpPr/>
          <p:nvPr/>
        </p:nvSpPr>
        <p:spPr>
          <a:xfrm>
            <a:off x="5575548" y="4024858"/>
            <a:ext cx="614595" cy="209863"/>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s-ES_tradnl" sz="1000" dirty="0"/>
              <a:t>0,7 </a:t>
            </a:r>
            <a:r>
              <a:rPr lang="es-ES_tradnl" sz="1000" dirty="0" err="1"/>
              <a:t>mill</a:t>
            </a:r>
            <a:r>
              <a:rPr lang="es-ES_tradnl" sz="1000" dirty="0"/>
              <a:t>.</a:t>
            </a:r>
          </a:p>
        </p:txBody>
      </p:sp>
      <p:sp>
        <p:nvSpPr>
          <p:cNvPr id="16" name="object 7">
            <a:extLst>
              <a:ext uri="{FF2B5EF4-FFF2-40B4-BE49-F238E27FC236}">
                <a16:creationId xmlns:a16="http://schemas.microsoft.com/office/drawing/2014/main" id="{FF35C56D-1C97-A944-947C-B0CC2E1F0C92}"/>
              </a:ext>
            </a:extLst>
          </p:cNvPr>
          <p:cNvSpPr txBox="1"/>
          <p:nvPr/>
        </p:nvSpPr>
        <p:spPr>
          <a:xfrm>
            <a:off x="4183878" y="2038662"/>
            <a:ext cx="851529" cy="123111"/>
          </a:xfrm>
          <a:prstGeom prst="rect">
            <a:avLst/>
          </a:prstGeom>
        </p:spPr>
        <p:txBody>
          <a:bodyPr vert="horz" wrap="square" lIns="0" tIns="0" rIns="0" bIns="0" rtlCol="0">
            <a:spAutoFit/>
          </a:bodyPr>
          <a:lstStyle/>
          <a:p>
            <a:pPr marL="11725" algn="r">
              <a:buSzPct val="100000"/>
              <a:tabLst>
                <a:tab pos="121285" algn="l"/>
              </a:tabLst>
            </a:pPr>
            <a:r>
              <a:rPr lang="es-ES" sz="800" spc="-10" dirty="0">
                <a:solidFill>
                  <a:srgbClr val="262626"/>
                </a:solidFill>
                <a:cs typeface="Source Sans Pro"/>
              </a:rPr>
              <a:t>APM- </a:t>
            </a:r>
            <a:r>
              <a:rPr lang="es-ES" sz="800" spc="-10" dirty="0" err="1">
                <a:solidFill>
                  <a:srgbClr val="262626"/>
                </a:solidFill>
                <a:cs typeface="Source Sans Pro"/>
              </a:rPr>
              <a:t>Maersk</a:t>
            </a:r>
            <a:endParaRPr lang="es-PE" sz="800" spc="-10" dirty="0">
              <a:solidFill>
                <a:srgbClr val="262626"/>
              </a:solidFill>
              <a:cs typeface="Source Sans Pro"/>
            </a:endParaRPr>
          </a:p>
        </p:txBody>
      </p:sp>
      <p:sp>
        <p:nvSpPr>
          <p:cNvPr id="17" name="object 7">
            <a:extLst>
              <a:ext uri="{FF2B5EF4-FFF2-40B4-BE49-F238E27FC236}">
                <a16:creationId xmlns:a16="http://schemas.microsoft.com/office/drawing/2014/main" id="{505C8EBA-2FE8-524B-9B3A-C1B814330A97}"/>
              </a:ext>
            </a:extLst>
          </p:cNvPr>
          <p:cNvSpPr txBox="1"/>
          <p:nvPr/>
        </p:nvSpPr>
        <p:spPr>
          <a:xfrm>
            <a:off x="5089301" y="2038662"/>
            <a:ext cx="315289" cy="169277"/>
          </a:xfrm>
          <a:prstGeom prst="rect">
            <a:avLst/>
          </a:prstGeom>
        </p:spPr>
        <p:txBody>
          <a:bodyPr vert="horz" wrap="square" lIns="0" tIns="0" rIns="0" bIns="0" rtlCol="0">
            <a:spAutoFit/>
          </a:bodyPr>
          <a:lstStyle/>
          <a:p>
            <a:pPr marL="11725" algn="r">
              <a:buSzPct val="100000"/>
              <a:tabLst>
                <a:tab pos="121285" algn="l"/>
              </a:tabLst>
            </a:pPr>
            <a:r>
              <a:rPr lang="es-ES" sz="1100" b="1" spc="-10" dirty="0">
                <a:solidFill>
                  <a:srgbClr val="262626"/>
                </a:solidFill>
                <a:cs typeface="Source Sans Pro"/>
              </a:rPr>
              <a:t>713</a:t>
            </a:r>
            <a:endParaRPr lang="es-PE" sz="1100" spc="-10" dirty="0">
              <a:solidFill>
                <a:srgbClr val="262626"/>
              </a:solidFill>
              <a:cs typeface="Source Sans Pro"/>
            </a:endParaRPr>
          </a:p>
        </p:txBody>
      </p:sp>
      <p:sp>
        <p:nvSpPr>
          <p:cNvPr id="18" name="object 7">
            <a:extLst>
              <a:ext uri="{FF2B5EF4-FFF2-40B4-BE49-F238E27FC236}">
                <a16:creationId xmlns:a16="http://schemas.microsoft.com/office/drawing/2014/main" id="{26770AF3-C511-3045-BCCB-8801FB04ACF8}"/>
              </a:ext>
            </a:extLst>
          </p:cNvPr>
          <p:cNvSpPr txBox="1"/>
          <p:nvPr/>
        </p:nvSpPr>
        <p:spPr>
          <a:xfrm>
            <a:off x="3709272" y="2271519"/>
            <a:ext cx="1326136" cy="246221"/>
          </a:xfrm>
          <a:prstGeom prst="rect">
            <a:avLst/>
          </a:prstGeom>
        </p:spPr>
        <p:txBody>
          <a:bodyPr vert="horz" wrap="square" lIns="0" tIns="0" rIns="0" bIns="0" rtlCol="0">
            <a:spAutoFit/>
          </a:bodyPr>
          <a:lstStyle/>
          <a:p>
            <a:pPr marL="11725" algn="r">
              <a:buSzPct val="100000"/>
              <a:tabLst>
                <a:tab pos="121285" algn="l"/>
              </a:tabLst>
            </a:pPr>
            <a:r>
              <a:rPr lang="es-ES" sz="800" spc="-10" dirty="0">
                <a:solidFill>
                  <a:srgbClr val="262626"/>
                </a:solidFill>
                <a:cs typeface="Source Sans Pro"/>
              </a:rPr>
              <a:t>MSC – </a:t>
            </a:r>
            <a:r>
              <a:rPr lang="es-ES" sz="800" spc="-10" dirty="0" err="1">
                <a:solidFill>
                  <a:srgbClr val="262626"/>
                </a:solidFill>
                <a:cs typeface="Source Sans Pro"/>
              </a:rPr>
              <a:t>Mediterranean</a:t>
            </a:r>
            <a:endParaRPr lang="es-ES" sz="800" spc="-10" dirty="0">
              <a:solidFill>
                <a:srgbClr val="262626"/>
              </a:solidFill>
              <a:cs typeface="Source Sans Pro"/>
            </a:endParaRPr>
          </a:p>
          <a:p>
            <a:pPr marL="11725" algn="r">
              <a:buSzPct val="100000"/>
              <a:tabLst>
                <a:tab pos="121285" algn="l"/>
              </a:tabLst>
            </a:pPr>
            <a:r>
              <a:rPr lang="es-ES" sz="800" spc="-10" dirty="0" err="1">
                <a:solidFill>
                  <a:srgbClr val="262626"/>
                </a:solidFill>
                <a:cs typeface="Source Sans Pro"/>
              </a:rPr>
              <a:t>Shipping</a:t>
            </a:r>
            <a:r>
              <a:rPr lang="es-ES" sz="800" spc="-10" dirty="0">
                <a:solidFill>
                  <a:srgbClr val="262626"/>
                </a:solidFill>
                <a:cs typeface="Source Sans Pro"/>
              </a:rPr>
              <a:t> Company</a:t>
            </a:r>
            <a:endParaRPr lang="es-PE" sz="800" spc="-10" dirty="0">
              <a:solidFill>
                <a:srgbClr val="262626"/>
              </a:solidFill>
              <a:cs typeface="Source Sans Pro"/>
            </a:endParaRPr>
          </a:p>
        </p:txBody>
      </p:sp>
      <p:sp>
        <p:nvSpPr>
          <p:cNvPr id="19" name="object 7">
            <a:extLst>
              <a:ext uri="{FF2B5EF4-FFF2-40B4-BE49-F238E27FC236}">
                <a16:creationId xmlns:a16="http://schemas.microsoft.com/office/drawing/2014/main" id="{363A9F43-4743-F946-9DC8-F4DD935D9EA5}"/>
              </a:ext>
            </a:extLst>
          </p:cNvPr>
          <p:cNvSpPr txBox="1"/>
          <p:nvPr/>
        </p:nvSpPr>
        <p:spPr>
          <a:xfrm>
            <a:off x="3709272" y="2587945"/>
            <a:ext cx="1326136" cy="246221"/>
          </a:xfrm>
          <a:prstGeom prst="rect">
            <a:avLst/>
          </a:prstGeom>
        </p:spPr>
        <p:txBody>
          <a:bodyPr vert="horz" wrap="square" lIns="0" tIns="0" rIns="0" bIns="0" rtlCol="0">
            <a:spAutoFit/>
          </a:bodyPr>
          <a:lstStyle/>
          <a:p>
            <a:pPr marL="11725" algn="r">
              <a:buSzPct val="100000"/>
              <a:tabLst>
                <a:tab pos="121285" algn="l"/>
              </a:tabLst>
            </a:pPr>
            <a:r>
              <a:rPr lang="es-ES" sz="800" spc="-10" dirty="0">
                <a:solidFill>
                  <a:srgbClr val="262626"/>
                </a:solidFill>
                <a:cs typeface="Source Sans Pro"/>
              </a:rPr>
              <a:t>COSCO – China </a:t>
            </a:r>
            <a:r>
              <a:rPr lang="es-ES" sz="800" spc="-10" dirty="0" err="1">
                <a:solidFill>
                  <a:srgbClr val="262626"/>
                </a:solidFill>
                <a:cs typeface="Source Sans Pro"/>
              </a:rPr>
              <a:t>Ocean</a:t>
            </a:r>
            <a:endParaRPr lang="es-ES" sz="800" spc="-10" dirty="0">
              <a:solidFill>
                <a:srgbClr val="262626"/>
              </a:solidFill>
              <a:cs typeface="Source Sans Pro"/>
            </a:endParaRPr>
          </a:p>
          <a:p>
            <a:pPr marL="11725" algn="r">
              <a:buSzPct val="100000"/>
              <a:tabLst>
                <a:tab pos="121285" algn="l"/>
              </a:tabLst>
            </a:pPr>
            <a:r>
              <a:rPr lang="es-ES" sz="800" spc="-10" dirty="0" err="1">
                <a:solidFill>
                  <a:srgbClr val="262626"/>
                </a:solidFill>
                <a:cs typeface="Source Sans Pro"/>
              </a:rPr>
              <a:t>Shipping</a:t>
            </a:r>
            <a:r>
              <a:rPr lang="es-ES" sz="800" spc="-10" dirty="0">
                <a:solidFill>
                  <a:srgbClr val="262626"/>
                </a:solidFill>
                <a:cs typeface="Source Sans Pro"/>
              </a:rPr>
              <a:t> Company</a:t>
            </a:r>
            <a:endParaRPr lang="es-PE" sz="800" spc="-10" dirty="0">
              <a:solidFill>
                <a:srgbClr val="262626"/>
              </a:solidFill>
              <a:cs typeface="Source Sans Pro"/>
            </a:endParaRPr>
          </a:p>
        </p:txBody>
      </p:sp>
      <p:sp>
        <p:nvSpPr>
          <p:cNvPr id="20" name="object 7">
            <a:extLst>
              <a:ext uri="{FF2B5EF4-FFF2-40B4-BE49-F238E27FC236}">
                <a16:creationId xmlns:a16="http://schemas.microsoft.com/office/drawing/2014/main" id="{1B0A76BD-2FBC-0A40-8A1A-D82FC1BCA3CB}"/>
              </a:ext>
            </a:extLst>
          </p:cNvPr>
          <p:cNvSpPr txBox="1"/>
          <p:nvPr/>
        </p:nvSpPr>
        <p:spPr>
          <a:xfrm>
            <a:off x="3709272" y="2928402"/>
            <a:ext cx="1326136" cy="123111"/>
          </a:xfrm>
          <a:prstGeom prst="rect">
            <a:avLst/>
          </a:prstGeom>
        </p:spPr>
        <p:txBody>
          <a:bodyPr vert="horz" wrap="square" lIns="0" tIns="0" rIns="0" bIns="0" rtlCol="0">
            <a:spAutoFit/>
          </a:bodyPr>
          <a:lstStyle/>
          <a:p>
            <a:pPr marL="11725" algn="r">
              <a:buSzPct val="100000"/>
              <a:tabLst>
                <a:tab pos="121285" algn="l"/>
              </a:tabLst>
            </a:pPr>
            <a:r>
              <a:rPr lang="es-ES" sz="800" spc="-10" dirty="0">
                <a:solidFill>
                  <a:srgbClr val="262626"/>
                </a:solidFill>
                <a:cs typeface="Source Sans Pro"/>
              </a:rPr>
              <a:t>CMA - CGM</a:t>
            </a:r>
            <a:endParaRPr lang="es-PE" sz="800" spc="-10" dirty="0">
              <a:solidFill>
                <a:srgbClr val="262626"/>
              </a:solidFill>
              <a:cs typeface="Source Sans Pro"/>
            </a:endParaRPr>
          </a:p>
        </p:txBody>
      </p:sp>
      <p:sp>
        <p:nvSpPr>
          <p:cNvPr id="21" name="object 7">
            <a:extLst>
              <a:ext uri="{FF2B5EF4-FFF2-40B4-BE49-F238E27FC236}">
                <a16:creationId xmlns:a16="http://schemas.microsoft.com/office/drawing/2014/main" id="{B0686936-6408-A54A-AD2F-2B38B0F48A2E}"/>
              </a:ext>
            </a:extLst>
          </p:cNvPr>
          <p:cNvSpPr txBox="1"/>
          <p:nvPr/>
        </p:nvSpPr>
        <p:spPr>
          <a:xfrm>
            <a:off x="3709272" y="3198225"/>
            <a:ext cx="1326136" cy="123111"/>
          </a:xfrm>
          <a:prstGeom prst="rect">
            <a:avLst/>
          </a:prstGeom>
        </p:spPr>
        <p:txBody>
          <a:bodyPr vert="horz" wrap="square" lIns="0" tIns="0" rIns="0" bIns="0" rtlCol="0">
            <a:spAutoFit/>
          </a:bodyPr>
          <a:lstStyle/>
          <a:p>
            <a:pPr marL="11725" algn="r">
              <a:buSzPct val="100000"/>
              <a:tabLst>
                <a:tab pos="121285" algn="l"/>
              </a:tabLst>
            </a:pPr>
            <a:r>
              <a:rPr lang="es-ES" sz="800" spc="-10" dirty="0" err="1">
                <a:solidFill>
                  <a:srgbClr val="262626"/>
                </a:solidFill>
                <a:cs typeface="Source Sans Pro"/>
              </a:rPr>
              <a:t>Hapag</a:t>
            </a:r>
            <a:r>
              <a:rPr lang="es-ES" sz="800" spc="-10" dirty="0">
                <a:solidFill>
                  <a:srgbClr val="262626"/>
                </a:solidFill>
                <a:cs typeface="Source Sans Pro"/>
              </a:rPr>
              <a:t> - Lloyd</a:t>
            </a:r>
            <a:endParaRPr lang="es-PE" sz="800" spc="-10" dirty="0">
              <a:solidFill>
                <a:srgbClr val="262626"/>
              </a:solidFill>
              <a:cs typeface="Source Sans Pro"/>
            </a:endParaRPr>
          </a:p>
        </p:txBody>
      </p:sp>
      <p:sp>
        <p:nvSpPr>
          <p:cNvPr id="22" name="object 7">
            <a:extLst>
              <a:ext uri="{FF2B5EF4-FFF2-40B4-BE49-F238E27FC236}">
                <a16:creationId xmlns:a16="http://schemas.microsoft.com/office/drawing/2014/main" id="{0F98E295-7630-5E4B-9BFD-49261729D12C}"/>
              </a:ext>
            </a:extLst>
          </p:cNvPr>
          <p:cNvSpPr txBox="1"/>
          <p:nvPr/>
        </p:nvSpPr>
        <p:spPr>
          <a:xfrm>
            <a:off x="3709272" y="3438780"/>
            <a:ext cx="1326136" cy="246221"/>
          </a:xfrm>
          <a:prstGeom prst="rect">
            <a:avLst/>
          </a:prstGeom>
        </p:spPr>
        <p:txBody>
          <a:bodyPr vert="horz" wrap="square" lIns="0" tIns="0" rIns="0" bIns="0" rtlCol="0">
            <a:spAutoFit/>
          </a:bodyPr>
          <a:lstStyle/>
          <a:p>
            <a:pPr marL="11725" algn="r">
              <a:buSzPct val="100000"/>
              <a:tabLst>
                <a:tab pos="121285" algn="l"/>
              </a:tabLst>
            </a:pPr>
            <a:r>
              <a:rPr lang="es-ES" sz="800" spc="-10" dirty="0">
                <a:solidFill>
                  <a:srgbClr val="262626"/>
                </a:solidFill>
                <a:cs typeface="Source Sans Pro"/>
              </a:rPr>
              <a:t>ONE – </a:t>
            </a:r>
            <a:r>
              <a:rPr lang="es-ES" sz="800" spc="-10" dirty="0" err="1">
                <a:solidFill>
                  <a:srgbClr val="262626"/>
                </a:solidFill>
                <a:cs typeface="Source Sans Pro"/>
              </a:rPr>
              <a:t>Ocean</a:t>
            </a:r>
            <a:endParaRPr lang="es-ES" sz="800" spc="-10" dirty="0">
              <a:solidFill>
                <a:srgbClr val="262626"/>
              </a:solidFill>
              <a:cs typeface="Source Sans Pro"/>
            </a:endParaRPr>
          </a:p>
          <a:p>
            <a:pPr marL="11725" algn="r">
              <a:buSzPct val="100000"/>
              <a:tabLst>
                <a:tab pos="121285" algn="l"/>
              </a:tabLst>
            </a:pPr>
            <a:r>
              <a:rPr lang="es-ES" sz="800" spc="-10" dirty="0">
                <a:solidFill>
                  <a:srgbClr val="262626"/>
                </a:solidFill>
                <a:cs typeface="Source Sans Pro"/>
              </a:rPr>
              <a:t>Network Express</a:t>
            </a:r>
            <a:endParaRPr lang="es-PE" sz="800" spc="-10" dirty="0">
              <a:solidFill>
                <a:srgbClr val="262626"/>
              </a:solidFill>
              <a:cs typeface="Source Sans Pro"/>
            </a:endParaRPr>
          </a:p>
        </p:txBody>
      </p:sp>
      <p:sp>
        <p:nvSpPr>
          <p:cNvPr id="23" name="object 7">
            <a:extLst>
              <a:ext uri="{FF2B5EF4-FFF2-40B4-BE49-F238E27FC236}">
                <a16:creationId xmlns:a16="http://schemas.microsoft.com/office/drawing/2014/main" id="{938A4503-71E3-5948-9779-5EF340A0B49B}"/>
              </a:ext>
            </a:extLst>
          </p:cNvPr>
          <p:cNvSpPr txBox="1"/>
          <p:nvPr/>
        </p:nvSpPr>
        <p:spPr>
          <a:xfrm>
            <a:off x="3709272" y="3765216"/>
            <a:ext cx="1326136" cy="123111"/>
          </a:xfrm>
          <a:prstGeom prst="rect">
            <a:avLst/>
          </a:prstGeom>
        </p:spPr>
        <p:txBody>
          <a:bodyPr vert="horz" wrap="square" lIns="0" tIns="0" rIns="0" bIns="0" rtlCol="0">
            <a:spAutoFit/>
          </a:bodyPr>
          <a:lstStyle/>
          <a:p>
            <a:pPr marL="11725" algn="r">
              <a:buSzPct val="100000"/>
              <a:tabLst>
                <a:tab pos="121285" algn="l"/>
              </a:tabLst>
            </a:pPr>
            <a:r>
              <a:rPr lang="es-ES" sz="800" spc="-10" dirty="0" err="1">
                <a:solidFill>
                  <a:srgbClr val="262626"/>
                </a:solidFill>
                <a:cs typeface="Source Sans Pro"/>
              </a:rPr>
              <a:t>Evergreen</a:t>
            </a:r>
            <a:r>
              <a:rPr lang="es-ES" sz="800" spc="-10" dirty="0">
                <a:solidFill>
                  <a:srgbClr val="262626"/>
                </a:solidFill>
                <a:cs typeface="Source Sans Pro"/>
              </a:rPr>
              <a:t> Line</a:t>
            </a:r>
            <a:endParaRPr lang="es-PE" sz="800" spc="-10" dirty="0">
              <a:solidFill>
                <a:srgbClr val="262626"/>
              </a:solidFill>
              <a:cs typeface="Source Sans Pro"/>
            </a:endParaRPr>
          </a:p>
        </p:txBody>
      </p:sp>
      <p:sp>
        <p:nvSpPr>
          <p:cNvPr id="24" name="object 7">
            <a:extLst>
              <a:ext uri="{FF2B5EF4-FFF2-40B4-BE49-F238E27FC236}">
                <a16:creationId xmlns:a16="http://schemas.microsoft.com/office/drawing/2014/main" id="{54600F1F-F5DE-794E-B4C4-257F0BB005B6}"/>
              </a:ext>
            </a:extLst>
          </p:cNvPr>
          <p:cNvSpPr txBox="1"/>
          <p:nvPr/>
        </p:nvSpPr>
        <p:spPr>
          <a:xfrm>
            <a:off x="3709272" y="4008477"/>
            <a:ext cx="1326136" cy="246221"/>
          </a:xfrm>
          <a:prstGeom prst="rect">
            <a:avLst/>
          </a:prstGeom>
        </p:spPr>
        <p:txBody>
          <a:bodyPr vert="horz" wrap="square" lIns="0" tIns="0" rIns="0" bIns="0" rtlCol="0">
            <a:spAutoFit/>
          </a:bodyPr>
          <a:lstStyle/>
          <a:p>
            <a:pPr marL="11725" algn="r">
              <a:buSzPct val="100000"/>
              <a:tabLst>
                <a:tab pos="121285" algn="l"/>
              </a:tabLst>
            </a:pPr>
            <a:r>
              <a:rPr lang="es-ES" sz="800" spc="-10" dirty="0">
                <a:solidFill>
                  <a:srgbClr val="262626"/>
                </a:solidFill>
                <a:cs typeface="Source Sans Pro"/>
              </a:rPr>
              <a:t>Hyundai Merchant</a:t>
            </a:r>
          </a:p>
          <a:p>
            <a:pPr marL="11725" algn="r">
              <a:buSzPct val="100000"/>
              <a:tabLst>
                <a:tab pos="121285" algn="l"/>
              </a:tabLst>
            </a:pPr>
            <a:r>
              <a:rPr lang="es-ES" sz="800" spc="-10" dirty="0">
                <a:solidFill>
                  <a:srgbClr val="262626"/>
                </a:solidFill>
                <a:cs typeface="Source Sans Pro"/>
              </a:rPr>
              <a:t>Marine</a:t>
            </a:r>
            <a:endParaRPr lang="es-PE" sz="800" spc="-10" dirty="0">
              <a:solidFill>
                <a:srgbClr val="262626"/>
              </a:solidFill>
              <a:cs typeface="Source Sans Pro"/>
            </a:endParaRPr>
          </a:p>
        </p:txBody>
      </p:sp>
      <p:sp>
        <p:nvSpPr>
          <p:cNvPr id="25" name="object 7">
            <a:extLst>
              <a:ext uri="{FF2B5EF4-FFF2-40B4-BE49-F238E27FC236}">
                <a16:creationId xmlns:a16="http://schemas.microsoft.com/office/drawing/2014/main" id="{5F7A70F4-AE25-7947-AF24-A58A36FAAEBC}"/>
              </a:ext>
            </a:extLst>
          </p:cNvPr>
          <p:cNvSpPr txBox="1"/>
          <p:nvPr/>
        </p:nvSpPr>
        <p:spPr>
          <a:xfrm>
            <a:off x="5089301" y="2312443"/>
            <a:ext cx="315289" cy="169277"/>
          </a:xfrm>
          <a:prstGeom prst="rect">
            <a:avLst/>
          </a:prstGeom>
        </p:spPr>
        <p:txBody>
          <a:bodyPr vert="horz" wrap="square" lIns="0" tIns="0" rIns="0" bIns="0" rtlCol="0">
            <a:spAutoFit/>
          </a:bodyPr>
          <a:lstStyle/>
          <a:p>
            <a:pPr marL="11725" algn="r">
              <a:buSzPct val="100000"/>
              <a:tabLst>
                <a:tab pos="121285" algn="l"/>
              </a:tabLst>
            </a:pPr>
            <a:r>
              <a:rPr lang="es-ES" sz="1100" b="1" spc="-10" dirty="0">
                <a:solidFill>
                  <a:srgbClr val="262626"/>
                </a:solidFill>
                <a:cs typeface="Source Sans Pro"/>
              </a:rPr>
              <a:t>587</a:t>
            </a:r>
            <a:endParaRPr lang="es-PE" sz="1100" spc="-10" dirty="0">
              <a:solidFill>
                <a:srgbClr val="262626"/>
              </a:solidFill>
              <a:cs typeface="Source Sans Pro"/>
            </a:endParaRPr>
          </a:p>
        </p:txBody>
      </p:sp>
      <p:sp>
        <p:nvSpPr>
          <p:cNvPr id="26" name="object 7">
            <a:extLst>
              <a:ext uri="{FF2B5EF4-FFF2-40B4-BE49-F238E27FC236}">
                <a16:creationId xmlns:a16="http://schemas.microsoft.com/office/drawing/2014/main" id="{8CDB1322-A5FF-E64F-AB0D-4C0574979704}"/>
              </a:ext>
            </a:extLst>
          </p:cNvPr>
          <p:cNvSpPr txBox="1"/>
          <p:nvPr/>
        </p:nvSpPr>
        <p:spPr>
          <a:xfrm>
            <a:off x="5089301" y="2631426"/>
            <a:ext cx="315289" cy="169277"/>
          </a:xfrm>
          <a:prstGeom prst="rect">
            <a:avLst/>
          </a:prstGeom>
        </p:spPr>
        <p:txBody>
          <a:bodyPr vert="horz" wrap="square" lIns="0" tIns="0" rIns="0" bIns="0" rtlCol="0">
            <a:spAutoFit/>
          </a:bodyPr>
          <a:lstStyle/>
          <a:p>
            <a:pPr marL="11725" algn="r">
              <a:buSzPct val="100000"/>
              <a:tabLst>
                <a:tab pos="121285" algn="l"/>
              </a:tabLst>
            </a:pPr>
            <a:r>
              <a:rPr lang="es-ES" sz="1100" b="1" spc="-10" dirty="0">
                <a:solidFill>
                  <a:srgbClr val="262626"/>
                </a:solidFill>
                <a:cs typeface="Source Sans Pro"/>
              </a:rPr>
              <a:t>501</a:t>
            </a:r>
            <a:endParaRPr lang="es-PE" sz="1100" spc="-10" dirty="0">
              <a:solidFill>
                <a:srgbClr val="262626"/>
              </a:solidFill>
              <a:cs typeface="Source Sans Pro"/>
            </a:endParaRPr>
          </a:p>
        </p:txBody>
      </p:sp>
      <p:sp>
        <p:nvSpPr>
          <p:cNvPr id="27" name="object 7">
            <a:extLst>
              <a:ext uri="{FF2B5EF4-FFF2-40B4-BE49-F238E27FC236}">
                <a16:creationId xmlns:a16="http://schemas.microsoft.com/office/drawing/2014/main" id="{17A75A63-8844-BB4A-81B5-6221CBDEA774}"/>
              </a:ext>
            </a:extLst>
          </p:cNvPr>
          <p:cNvSpPr txBox="1"/>
          <p:nvPr/>
        </p:nvSpPr>
        <p:spPr>
          <a:xfrm>
            <a:off x="5089301" y="2903774"/>
            <a:ext cx="315289" cy="169277"/>
          </a:xfrm>
          <a:prstGeom prst="rect">
            <a:avLst/>
          </a:prstGeom>
        </p:spPr>
        <p:txBody>
          <a:bodyPr vert="horz" wrap="square" lIns="0" tIns="0" rIns="0" bIns="0" rtlCol="0">
            <a:spAutoFit/>
          </a:bodyPr>
          <a:lstStyle/>
          <a:p>
            <a:pPr marL="11725" algn="r">
              <a:buSzPct val="100000"/>
              <a:tabLst>
                <a:tab pos="121285" algn="l"/>
              </a:tabLst>
            </a:pPr>
            <a:r>
              <a:rPr lang="es-ES" sz="1100" b="1" spc="-10" dirty="0">
                <a:solidFill>
                  <a:srgbClr val="262626"/>
                </a:solidFill>
                <a:cs typeface="Source Sans Pro"/>
              </a:rPr>
              <a:t>553</a:t>
            </a:r>
            <a:endParaRPr lang="es-PE" sz="1100" spc="-10" dirty="0">
              <a:solidFill>
                <a:srgbClr val="262626"/>
              </a:solidFill>
              <a:cs typeface="Source Sans Pro"/>
            </a:endParaRPr>
          </a:p>
        </p:txBody>
      </p:sp>
      <p:sp>
        <p:nvSpPr>
          <p:cNvPr id="28" name="object 7">
            <a:extLst>
              <a:ext uri="{FF2B5EF4-FFF2-40B4-BE49-F238E27FC236}">
                <a16:creationId xmlns:a16="http://schemas.microsoft.com/office/drawing/2014/main" id="{A7ECBCA0-A858-D745-A1C1-D018749E157E}"/>
              </a:ext>
            </a:extLst>
          </p:cNvPr>
          <p:cNvSpPr txBox="1"/>
          <p:nvPr/>
        </p:nvSpPr>
        <p:spPr>
          <a:xfrm>
            <a:off x="5089301" y="3188587"/>
            <a:ext cx="315289" cy="169277"/>
          </a:xfrm>
          <a:prstGeom prst="rect">
            <a:avLst/>
          </a:prstGeom>
        </p:spPr>
        <p:txBody>
          <a:bodyPr vert="horz" wrap="square" lIns="0" tIns="0" rIns="0" bIns="0" rtlCol="0">
            <a:spAutoFit/>
          </a:bodyPr>
          <a:lstStyle/>
          <a:p>
            <a:pPr marL="11725" algn="r">
              <a:buSzPct val="100000"/>
              <a:tabLst>
                <a:tab pos="121285" algn="l"/>
              </a:tabLst>
            </a:pPr>
            <a:r>
              <a:rPr lang="es-ES" sz="1100" b="1" spc="-10" dirty="0">
                <a:solidFill>
                  <a:srgbClr val="262626"/>
                </a:solidFill>
                <a:cs typeface="Source Sans Pro"/>
              </a:rPr>
              <a:t>257</a:t>
            </a:r>
            <a:endParaRPr lang="es-PE" sz="1100" spc="-10" dirty="0">
              <a:solidFill>
                <a:srgbClr val="262626"/>
              </a:solidFill>
              <a:cs typeface="Source Sans Pro"/>
            </a:endParaRPr>
          </a:p>
        </p:txBody>
      </p:sp>
      <p:sp>
        <p:nvSpPr>
          <p:cNvPr id="29" name="object 7">
            <a:extLst>
              <a:ext uri="{FF2B5EF4-FFF2-40B4-BE49-F238E27FC236}">
                <a16:creationId xmlns:a16="http://schemas.microsoft.com/office/drawing/2014/main" id="{003A5743-489D-2844-9C55-76B291156D46}"/>
              </a:ext>
            </a:extLst>
          </p:cNvPr>
          <p:cNvSpPr txBox="1"/>
          <p:nvPr/>
        </p:nvSpPr>
        <p:spPr>
          <a:xfrm>
            <a:off x="5089301" y="3490129"/>
            <a:ext cx="315289" cy="169277"/>
          </a:xfrm>
          <a:prstGeom prst="rect">
            <a:avLst/>
          </a:prstGeom>
        </p:spPr>
        <p:txBody>
          <a:bodyPr vert="horz" wrap="square" lIns="0" tIns="0" rIns="0" bIns="0" rtlCol="0">
            <a:spAutoFit/>
          </a:bodyPr>
          <a:lstStyle/>
          <a:p>
            <a:pPr marL="11725" algn="r">
              <a:buSzPct val="100000"/>
              <a:tabLst>
                <a:tab pos="121285" algn="l"/>
              </a:tabLst>
            </a:pPr>
            <a:r>
              <a:rPr lang="es-ES" sz="1100" b="1" spc="-10" dirty="0">
                <a:solidFill>
                  <a:srgbClr val="262626"/>
                </a:solidFill>
                <a:cs typeface="Source Sans Pro"/>
              </a:rPr>
              <a:t>221</a:t>
            </a:r>
            <a:endParaRPr lang="es-PE" sz="1100" spc="-10" dirty="0">
              <a:solidFill>
                <a:srgbClr val="262626"/>
              </a:solidFill>
              <a:cs typeface="Source Sans Pro"/>
            </a:endParaRPr>
          </a:p>
        </p:txBody>
      </p:sp>
      <p:sp>
        <p:nvSpPr>
          <p:cNvPr id="30" name="object 7">
            <a:extLst>
              <a:ext uri="{FF2B5EF4-FFF2-40B4-BE49-F238E27FC236}">
                <a16:creationId xmlns:a16="http://schemas.microsoft.com/office/drawing/2014/main" id="{6DF2D60F-2A98-F040-BF0F-E232A9EE4296}"/>
              </a:ext>
            </a:extLst>
          </p:cNvPr>
          <p:cNvSpPr txBox="1"/>
          <p:nvPr/>
        </p:nvSpPr>
        <p:spPr>
          <a:xfrm>
            <a:off x="5089301" y="3740045"/>
            <a:ext cx="315289" cy="169277"/>
          </a:xfrm>
          <a:prstGeom prst="rect">
            <a:avLst/>
          </a:prstGeom>
        </p:spPr>
        <p:txBody>
          <a:bodyPr vert="horz" wrap="square" lIns="0" tIns="0" rIns="0" bIns="0" rtlCol="0">
            <a:spAutoFit/>
          </a:bodyPr>
          <a:lstStyle/>
          <a:p>
            <a:pPr marL="11725" algn="r">
              <a:buSzPct val="100000"/>
              <a:tabLst>
                <a:tab pos="121285" algn="l"/>
              </a:tabLst>
            </a:pPr>
            <a:r>
              <a:rPr lang="es-ES" sz="1100" b="1" spc="-10" dirty="0">
                <a:solidFill>
                  <a:srgbClr val="262626"/>
                </a:solidFill>
                <a:cs typeface="Source Sans Pro"/>
              </a:rPr>
              <a:t>197</a:t>
            </a:r>
            <a:endParaRPr lang="es-PE" sz="1100" spc="-10" dirty="0">
              <a:solidFill>
                <a:srgbClr val="262626"/>
              </a:solidFill>
              <a:cs typeface="Source Sans Pro"/>
            </a:endParaRPr>
          </a:p>
        </p:txBody>
      </p:sp>
      <p:sp>
        <p:nvSpPr>
          <p:cNvPr id="31" name="object 7">
            <a:extLst>
              <a:ext uri="{FF2B5EF4-FFF2-40B4-BE49-F238E27FC236}">
                <a16:creationId xmlns:a16="http://schemas.microsoft.com/office/drawing/2014/main" id="{D97DB83A-C669-0246-9115-42134CD6C3D5}"/>
              </a:ext>
            </a:extLst>
          </p:cNvPr>
          <p:cNvSpPr txBox="1"/>
          <p:nvPr/>
        </p:nvSpPr>
        <p:spPr>
          <a:xfrm>
            <a:off x="5089301" y="4062334"/>
            <a:ext cx="315289" cy="169277"/>
          </a:xfrm>
          <a:prstGeom prst="rect">
            <a:avLst/>
          </a:prstGeom>
        </p:spPr>
        <p:txBody>
          <a:bodyPr vert="horz" wrap="square" lIns="0" tIns="0" rIns="0" bIns="0" rtlCol="0">
            <a:spAutoFit/>
          </a:bodyPr>
          <a:lstStyle/>
          <a:p>
            <a:pPr marL="11725" algn="r">
              <a:buSzPct val="100000"/>
              <a:tabLst>
                <a:tab pos="121285" algn="l"/>
              </a:tabLst>
            </a:pPr>
            <a:r>
              <a:rPr lang="es-ES" sz="1100" b="1" spc="-10" dirty="0">
                <a:solidFill>
                  <a:srgbClr val="262626"/>
                </a:solidFill>
                <a:cs typeface="Source Sans Pro"/>
              </a:rPr>
              <a:t>74</a:t>
            </a:r>
            <a:endParaRPr lang="es-PE" sz="1100" spc="-10" dirty="0">
              <a:solidFill>
                <a:srgbClr val="262626"/>
              </a:solidFill>
              <a:cs typeface="Source Sans Pro"/>
            </a:endParaRPr>
          </a:p>
        </p:txBody>
      </p:sp>
      <p:sp>
        <p:nvSpPr>
          <p:cNvPr id="32" name="object 7">
            <a:extLst>
              <a:ext uri="{FF2B5EF4-FFF2-40B4-BE49-F238E27FC236}">
                <a16:creationId xmlns:a16="http://schemas.microsoft.com/office/drawing/2014/main" id="{499C0E7A-5E56-D047-8F80-CAB171E7C266}"/>
              </a:ext>
            </a:extLst>
          </p:cNvPr>
          <p:cNvSpPr txBox="1"/>
          <p:nvPr/>
        </p:nvSpPr>
        <p:spPr>
          <a:xfrm>
            <a:off x="7174416" y="1830729"/>
            <a:ext cx="1211787" cy="138499"/>
          </a:xfrm>
          <a:prstGeom prst="rect">
            <a:avLst/>
          </a:prstGeom>
        </p:spPr>
        <p:txBody>
          <a:bodyPr vert="horz" wrap="square" lIns="0" tIns="0" rIns="0" bIns="0" rtlCol="0">
            <a:spAutoFit/>
          </a:bodyPr>
          <a:lstStyle/>
          <a:p>
            <a:pPr marL="11725" algn="r">
              <a:buSzPct val="100000"/>
              <a:tabLst>
                <a:tab pos="121285" algn="l"/>
              </a:tabLst>
            </a:pPr>
            <a:r>
              <a:rPr lang="es-ES" sz="900" b="1" spc="-10" dirty="0">
                <a:solidFill>
                  <a:srgbClr val="262626"/>
                </a:solidFill>
                <a:cs typeface="Source Sans Pro"/>
              </a:rPr>
              <a:t>Capacidad (en TEU)*</a:t>
            </a:r>
            <a:endParaRPr lang="es-PE" sz="900" spc="-10" dirty="0">
              <a:solidFill>
                <a:srgbClr val="262626"/>
              </a:solidFill>
              <a:cs typeface="Source Sans Pro"/>
            </a:endParaRPr>
          </a:p>
        </p:txBody>
      </p:sp>
      <p:sp>
        <p:nvSpPr>
          <p:cNvPr id="33" name="object 7">
            <a:extLst>
              <a:ext uri="{FF2B5EF4-FFF2-40B4-BE49-F238E27FC236}">
                <a16:creationId xmlns:a16="http://schemas.microsoft.com/office/drawing/2014/main" id="{ECF9EA92-16EF-D448-9E6C-9760378DE28F}"/>
              </a:ext>
            </a:extLst>
          </p:cNvPr>
          <p:cNvSpPr txBox="1"/>
          <p:nvPr/>
        </p:nvSpPr>
        <p:spPr>
          <a:xfrm>
            <a:off x="5001336" y="1685157"/>
            <a:ext cx="614595" cy="276999"/>
          </a:xfrm>
          <a:prstGeom prst="rect">
            <a:avLst/>
          </a:prstGeom>
        </p:spPr>
        <p:txBody>
          <a:bodyPr vert="horz" wrap="square" lIns="0" tIns="0" rIns="0" bIns="0" rtlCol="0">
            <a:spAutoFit/>
          </a:bodyPr>
          <a:lstStyle/>
          <a:p>
            <a:pPr marL="11725" algn="ctr">
              <a:buSzPct val="100000"/>
              <a:tabLst>
                <a:tab pos="121285" algn="l"/>
              </a:tabLst>
            </a:pPr>
            <a:r>
              <a:rPr lang="es-ES" sz="900" b="1" spc="-10" dirty="0">
                <a:solidFill>
                  <a:srgbClr val="262626"/>
                </a:solidFill>
                <a:cs typeface="Source Sans Pro"/>
              </a:rPr>
              <a:t>Buques</a:t>
            </a:r>
          </a:p>
          <a:p>
            <a:pPr marL="11725" algn="ctr">
              <a:buSzPct val="100000"/>
              <a:tabLst>
                <a:tab pos="121285" algn="l"/>
              </a:tabLst>
            </a:pPr>
            <a:r>
              <a:rPr lang="es-ES" sz="900" b="1" spc="-10" dirty="0">
                <a:solidFill>
                  <a:srgbClr val="262626"/>
                </a:solidFill>
                <a:cs typeface="Source Sans Pro"/>
              </a:rPr>
              <a:t>operativos</a:t>
            </a:r>
            <a:endParaRPr lang="es-PE" sz="900" spc="-10" dirty="0">
              <a:solidFill>
                <a:srgbClr val="262626"/>
              </a:solidFill>
              <a:cs typeface="Source Sans Pro"/>
            </a:endParaRPr>
          </a:p>
        </p:txBody>
      </p:sp>
      <p:sp>
        <p:nvSpPr>
          <p:cNvPr id="34" name="object 7">
            <a:extLst>
              <a:ext uri="{FF2B5EF4-FFF2-40B4-BE49-F238E27FC236}">
                <a16:creationId xmlns:a16="http://schemas.microsoft.com/office/drawing/2014/main" id="{9CD92ACA-4E5B-E141-86DF-8C6815B8AF07}"/>
              </a:ext>
            </a:extLst>
          </p:cNvPr>
          <p:cNvSpPr txBox="1"/>
          <p:nvPr/>
        </p:nvSpPr>
        <p:spPr>
          <a:xfrm>
            <a:off x="3739251" y="4475229"/>
            <a:ext cx="4646951" cy="553998"/>
          </a:xfrm>
          <a:prstGeom prst="rect">
            <a:avLst/>
          </a:prstGeom>
        </p:spPr>
        <p:txBody>
          <a:bodyPr vert="horz" wrap="square" lIns="0" tIns="0" rIns="0" bIns="0" rtlCol="0">
            <a:spAutoFit/>
          </a:bodyPr>
          <a:lstStyle/>
          <a:p>
            <a:pPr marL="11725">
              <a:buSzPct val="100000"/>
              <a:tabLst>
                <a:tab pos="121285" algn="l"/>
              </a:tabLst>
            </a:pPr>
            <a:r>
              <a:rPr lang="es-ES" sz="900" b="1" spc="-10" dirty="0">
                <a:solidFill>
                  <a:srgbClr val="262626"/>
                </a:solidFill>
                <a:cs typeface="Source Sans Pro"/>
              </a:rPr>
              <a:t>Datos del 29 de marzo de 2021</a:t>
            </a:r>
          </a:p>
          <a:p>
            <a:pPr marL="11725">
              <a:buSzPct val="100000"/>
              <a:tabLst>
                <a:tab pos="121285" algn="l"/>
              </a:tabLst>
            </a:pPr>
            <a:r>
              <a:rPr lang="es-ES" sz="900" spc="-10" dirty="0">
                <a:solidFill>
                  <a:srgbClr val="262626"/>
                </a:solidFill>
                <a:cs typeface="Source Sans Pro"/>
              </a:rPr>
              <a:t>* TEU (</a:t>
            </a:r>
            <a:r>
              <a:rPr lang="es-ES" sz="900" spc="-10" dirty="0" err="1">
                <a:solidFill>
                  <a:srgbClr val="262626"/>
                </a:solidFill>
                <a:cs typeface="Source Sans Pro"/>
              </a:rPr>
              <a:t>Twenty-foot</a:t>
            </a:r>
            <a:r>
              <a:rPr lang="es-ES" sz="900" spc="-10" dirty="0">
                <a:solidFill>
                  <a:srgbClr val="262626"/>
                </a:solidFill>
                <a:cs typeface="Source Sans Pro"/>
              </a:rPr>
              <a:t> </a:t>
            </a:r>
            <a:r>
              <a:rPr lang="es-ES" sz="900" spc="-10" dirty="0" err="1">
                <a:solidFill>
                  <a:srgbClr val="262626"/>
                </a:solidFill>
                <a:cs typeface="Source Sans Pro"/>
              </a:rPr>
              <a:t>Equivalent</a:t>
            </a:r>
            <a:r>
              <a:rPr lang="es-ES" sz="900" spc="-10" dirty="0">
                <a:solidFill>
                  <a:srgbClr val="262626"/>
                </a:solidFill>
                <a:cs typeface="Source Sans Pro"/>
              </a:rPr>
              <a:t> </a:t>
            </a:r>
            <a:r>
              <a:rPr lang="es-ES" sz="900" spc="-10" dirty="0" err="1">
                <a:solidFill>
                  <a:srgbClr val="262626"/>
                </a:solidFill>
                <a:cs typeface="Source Sans Pro"/>
              </a:rPr>
              <a:t>Unit</a:t>
            </a:r>
            <a:r>
              <a:rPr lang="es-ES" sz="900" spc="-10" dirty="0">
                <a:solidFill>
                  <a:srgbClr val="262626"/>
                </a:solidFill>
                <a:cs typeface="Source Sans Pro"/>
              </a:rPr>
              <a:t>): capacidad de carga de un contenedor normalizado de 20 pies </a:t>
            </a:r>
            <a:br>
              <a:rPr lang="es-ES" sz="900" spc="-10" dirty="0">
                <a:solidFill>
                  <a:srgbClr val="262626"/>
                </a:solidFill>
                <a:cs typeface="Source Sans Pro"/>
              </a:rPr>
            </a:br>
            <a:r>
              <a:rPr lang="es-ES" sz="900" spc="-10" dirty="0">
                <a:solidFill>
                  <a:srgbClr val="262626"/>
                </a:solidFill>
                <a:cs typeface="Source Sans Pro"/>
              </a:rPr>
              <a:t>(6,1 m).</a:t>
            </a:r>
          </a:p>
          <a:p>
            <a:pPr marL="11725">
              <a:buSzPct val="100000"/>
              <a:tabLst>
                <a:tab pos="121285" algn="l"/>
              </a:tabLst>
            </a:pPr>
            <a:r>
              <a:rPr lang="es-ES" sz="900" b="1" spc="-10" dirty="0">
                <a:solidFill>
                  <a:schemeClr val="bg1">
                    <a:lumMod val="50000"/>
                  </a:schemeClr>
                </a:solidFill>
                <a:cs typeface="Source Sans Pro"/>
              </a:rPr>
              <a:t>Fuente: </a:t>
            </a:r>
            <a:r>
              <a:rPr lang="es-ES" sz="900" spc="-10" dirty="0" err="1">
                <a:solidFill>
                  <a:schemeClr val="bg1">
                    <a:lumMod val="50000"/>
                  </a:schemeClr>
                </a:solidFill>
                <a:cs typeface="Source Sans Pro"/>
              </a:rPr>
              <a:t>Alphaliner</a:t>
            </a:r>
            <a:endParaRPr lang="es-PE" sz="900" spc="-10" dirty="0">
              <a:solidFill>
                <a:schemeClr val="bg1">
                  <a:lumMod val="50000"/>
                </a:schemeClr>
              </a:solidFill>
              <a:cs typeface="Source Sans Pro"/>
            </a:endParaRPr>
          </a:p>
        </p:txBody>
      </p:sp>
      <p:grpSp>
        <p:nvGrpSpPr>
          <p:cNvPr id="36" name="Grupo 35">
            <a:extLst>
              <a:ext uri="{FF2B5EF4-FFF2-40B4-BE49-F238E27FC236}">
                <a16:creationId xmlns:a16="http://schemas.microsoft.com/office/drawing/2014/main" id="{5FDFEDFB-A5DA-8549-8D11-E78F8A7F06F6}"/>
              </a:ext>
            </a:extLst>
          </p:cNvPr>
          <p:cNvGrpSpPr/>
          <p:nvPr/>
        </p:nvGrpSpPr>
        <p:grpSpPr>
          <a:xfrm>
            <a:off x="7771608" y="1168555"/>
            <a:ext cx="614595" cy="614595"/>
            <a:chOff x="7462685" y="873828"/>
            <a:chExt cx="639499" cy="639499"/>
          </a:xfrm>
        </p:grpSpPr>
        <p:sp>
          <p:nvSpPr>
            <p:cNvPr id="35" name="Rectángulo redondeado 34">
              <a:extLst>
                <a:ext uri="{FF2B5EF4-FFF2-40B4-BE49-F238E27FC236}">
                  <a16:creationId xmlns:a16="http://schemas.microsoft.com/office/drawing/2014/main" id="{0FAAA0D7-B1A7-8442-9B58-B0A92357E3A3}"/>
                </a:ext>
              </a:extLst>
            </p:cNvPr>
            <p:cNvSpPr/>
            <p:nvPr/>
          </p:nvSpPr>
          <p:spPr>
            <a:xfrm>
              <a:off x="7462685" y="873828"/>
              <a:ext cx="639499" cy="639499"/>
            </a:xfrm>
            <a:prstGeom prst="roundRect">
              <a:avLst>
                <a:gd name="adj" fmla="val 15495"/>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4" name="Imagen 3">
              <a:extLst>
                <a:ext uri="{FF2B5EF4-FFF2-40B4-BE49-F238E27FC236}">
                  <a16:creationId xmlns:a16="http://schemas.microsoft.com/office/drawing/2014/main" id="{5481907B-C7CA-9541-9317-78EE715E7E42}"/>
                </a:ext>
              </a:extLst>
            </p:cNvPr>
            <p:cNvPicPr>
              <a:picLocks noChangeAspect="1"/>
            </p:cNvPicPr>
            <p:nvPr/>
          </p:nvPicPr>
          <p:blipFill>
            <a:blip r:embed="rId3"/>
            <a:stretch>
              <a:fillRect/>
            </a:stretch>
          </p:blipFill>
          <p:spPr>
            <a:xfrm>
              <a:off x="7563746" y="969332"/>
              <a:ext cx="463487" cy="453898"/>
            </a:xfrm>
            <a:prstGeom prst="rect">
              <a:avLst/>
            </a:prstGeom>
          </p:spPr>
        </p:pic>
      </p:grpSp>
      <p:grpSp>
        <p:nvGrpSpPr>
          <p:cNvPr id="41" name="Grupo 40">
            <a:extLst>
              <a:ext uri="{FF2B5EF4-FFF2-40B4-BE49-F238E27FC236}">
                <a16:creationId xmlns:a16="http://schemas.microsoft.com/office/drawing/2014/main" id="{179DD279-4D1E-A34E-842F-733322A4ABC4}"/>
              </a:ext>
            </a:extLst>
          </p:cNvPr>
          <p:cNvGrpSpPr/>
          <p:nvPr/>
        </p:nvGrpSpPr>
        <p:grpSpPr>
          <a:xfrm>
            <a:off x="7524269" y="3338167"/>
            <a:ext cx="899409" cy="899409"/>
            <a:chOff x="7525064" y="3368148"/>
            <a:chExt cx="614595" cy="614595"/>
          </a:xfrm>
        </p:grpSpPr>
        <p:sp>
          <p:nvSpPr>
            <p:cNvPr id="38" name="Rectángulo redondeado 37">
              <a:extLst>
                <a:ext uri="{FF2B5EF4-FFF2-40B4-BE49-F238E27FC236}">
                  <a16:creationId xmlns:a16="http://schemas.microsoft.com/office/drawing/2014/main" id="{2405156A-D2C3-3A4D-A72A-6FA4E9AD1974}"/>
                </a:ext>
              </a:extLst>
            </p:cNvPr>
            <p:cNvSpPr/>
            <p:nvPr/>
          </p:nvSpPr>
          <p:spPr>
            <a:xfrm>
              <a:off x="7525064" y="3368148"/>
              <a:ext cx="614595" cy="614595"/>
            </a:xfrm>
            <a:prstGeom prst="roundRect">
              <a:avLst>
                <a:gd name="adj" fmla="val 15495"/>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40" name="Imagen 39">
              <a:extLst>
                <a:ext uri="{FF2B5EF4-FFF2-40B4-BE49-F238E27FC236}">
                  <a16:creationId xmlns:a16="http://schemas.microsoft.com/office/drawing/2014/main" id="{BC5467CE-70E5-C64D-BBBB-E0729021B33C}"/>
                </a:ext>
              </a:extLst>
            </p:cNvPr>
            <p:cNvPicPr>
              <a:picLocks noChangeAspect="1"/>
            </p:cNvPicPr>
            <p:nvPr/>
          </p:nvPicPr>
          <p:blipFill>
            <a:blip r:embed="rId4"/>
            <a:stretch>
              <a:fillRect/>
            </a:stretch>
          </p:blipFill>
          <p:spPr>
            <a:xfrm>
              <a:off x="7625171" y="3451022"/>
              <a:ext cx="442458" cy="442458"/>
            </a:xfrm>
            <a:prstGeom prst="rect">
              <a:avLst/>
            </a:prstGeom>
          </p:spPr>
        </p:pic>
      </p:grpSp>
    </p:spTree>
    <p:extLst>
      <p:ext uri="{BB962C8B-B14F-4D97-AF65-F5344CB8AC3E}">
        <p14:creationId xmlns:p14="http://schemas.microsoft.com/office/powerpoint/2010/main" val="422862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15E4F41-558A-A94C-8279-5783CDC3FE2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32960" y="1862663"/>
            <a:ext cx="2218922" cy="1631481"/>
          </a:xfrm>
          <a:prstGeom prst="rect">
            <a:avLst/>
          </a:prstGeom>
        </p:spPr>
      </p:pic>
      <p:sp>
        <p:nvSpPr>
          <p:cNvPr id="3" name="object 7"/>
          <p:cNvSpPr txBox="1"/>
          <p:nvPr/>
        </p:nvSpPr>
        <p:spPr>
          <a:xfrm>
            <a:off x="487683" y="919688"/>
            <a:ext cx="8168634" cy="569387"/>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MODALIDAD MARÍTIMA: BUQUES ESPECIALIZADOS</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Diversos tipos de barcos especializados y puertos modernizados.</a:t>
            </a:r>
            <a:endParaRPr lang="es-PE" sz="1600" spc="-10" dirty="0">
              <a:solidFill>
                <a:srgbClr val="262626"/>
              </a:solidFill>
              <a:cs typeface="Source Sans Pro"/>
            </a:endParaRPr>
          </a:p>
        </p:txBody>
      </p:sp>
      <p:sp>
        <p:nvSpPr>
          <p:cNvPr id="10" name="Rectangle 5">
            <a:extLst>
              <a:ext uri="{FF2B5EF4-FFF2-40B4-BE49-F238E27FC236}">
                <a16:creationId xmlns:a16="http://schemas.microsoft.com/office/drawing/2014/main" id="{94044394-035A-A241-8D72-6BCE47AF520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37" name="Grupo 36">
            <a:extLst>
              <a:ext uri="{FF2B5EF4-FFF2-40B4-BE49-F238E27FC236}">
                <a16:creationId xmlns:a16="http://schemas.microsoft.com/office/drawing/2014/main" id="{ACE55C48-8B78-6544-8DB4-F9E481259307}"/>
              </a:ext>
            </a:extLst>
          </p:cNvPr>
          <p:cNvGrpSpPr/>
          <p:nvPr/>
        </p:nvGrpSpPr>
        <p:grpSpPr>
          <a:xfrm>
            <a:off x="603867" y="1862664"/>
            <a:ext cx="8077553" cy="3371324"/>
            <a:chOff x="500057" y="1676033"/>
            <a:chExt cx="8643943" cy="3607718"/>
          </a:xfrm>
        </p:grpSpPr>
        <p:grpSp>
          <p:nvGrpSpPr>
            <p:cNvPr id="36" name="Grupo 35">
              <a:extLst>
                <a:ext uri="{FF2B5EF4-FFF2-40B4-BE49-F238E27FC236}">
                  <a16:creationId xmlns:a16="http://schemas.microsoft.com/office/drawing/2014/main" id="{60C8482A-D6E4-8C45-A4C7-0440FBC4AEF0}"/>
                </a:ext>
              </a:extLst>
            </p:cNvPr>
            <p:cNvGrpSpPr/>
            <p:nvPr/>
          </p:nvGrpSpPr>
          <p:grpSpPr>
            <a:xfrm>
              <a:off x="500057" y="1676033"/>
              <a:ext cx="8643943" cy="1752218"/>
              <a:chOff x="500057" y="1676032"/>
              <a:chExt cx="8703403" cy="1764271"/>
            </a:xfrm>
          </p:grpSpPr>
          <p:pic>
            <p:nvPicPr>
              <p:cNvPr id="7" name="Imagen 6">
                <a:extLst>
                  <a:ext uri="{FF2B5EF4-FFF2-40B4-BE49-F238E27FC236}">
                    <a16:creationId xmlns:a16="http://schemas.microsoft.com/office/drawing/2014/main" id="{35B63288-7ED4-AE4E-A070-80D29838921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0057" y="1676032"/>
                <a:ext cx="3293009" cy="1764271"/>
              </a:xfrm>
              <a:prstGeom prst="rect">
                <a:avLst/>
              </a:prstGeom>
            </p:spPr>
          </p:pic>
          <p:pic>
            <p:nvPicPr>
              <p:cNvPr id="16" name="Imagen 15">
                <a:extLst>
                  <a:ext uri="{FF2B5EF4-FFF2-40B4-BE49-F238E27FC236}">
                    <a16:creationId xmlns:a16="http://schemas.microsoft.com/office/drawing/2014/main" id="{F8A276F5-2AD5-4C44-B020-99DADB391D9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359712" y="1682414"/>
                <a:ext cx="2843748" cy="1757889"/>
              </a:xfrm>
              <a:prstGeom prst="rect">
                <a:avLst/>
              </a:prstGeom>
            </p:spPr>
          </p:pic>
        </p:grpSp>
        <p:grpSp>
          <p:nvGrpSpPr>
            <p:cNvPr id="35" name="Grupo 34">
              <a:extLst>
                <a:ext uri="{FF2B5EF4-FFF2-40B4-BE49-F238E27FC236}">
                  <a16:creationId xmlns:a16="http://schemas.microsoft.com/office/drawing/2014/main" id="{0566C08A-641B-6C44-BF21-7D18F64019B9}"/>
                </a:ext>
              </a:extLst>
            </p:cNvPr>
            <p:cNvGrpSpPr/>
            <p:nvPr/>
          </p:nvGrpSpPr>
          <p:grpSpPr>
            <a:xfrm>
              <a:off x="510094" y="3491052"/>
              <a:ext cx="8633905" cy="1792699"/>
              <a:chOff x="510095" y="3491052"/>
              <a:chExt cx="7739170" cy="1606921"/>
            </a:xfrm>
          </p:grpSpPr>
          <p:pic>
            <p:nvPicPr>
              <p:cNvPr id="18" name="Imagen 17">
                <a:extLst>
                  <a:ext uri="{FF2B5EF4-FFF2-40B4-BE49-F238E27FC236}">
                    <a16:creationId xmlns:a16="http://schemas.microsoft.com/office/drawing/2014/main" id="{DC0DA451-405A-4147-B347-4D8B3D6A6DF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0095" y="3491052"/>
                <a:ext cx="2913629" cy="1598398"/>
              </a:xfrm>
              <a:prstGeom prst="rect">
                <a:avLst/>
              </a:prstGeom>
            </p:spPr>
          </p:pic>
          <p:pic>
            <p:nvPicPr>
              <p:cNvPr id="20" name="Imagen 19">
                <a:extLst>
                  <a:ext uri="{FF2B5EF4-FFF2-40B4-BE49-F238E27FC236}">
                    <a16:creationId xmlns:a16="http://schemas.microsoft.com/office/drawing/2014/main" id="{237D249C-D883-8140-B54A-0D41C30F002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717632" y="3491052"/>
                <a:ext cx="2531633" cy="1606921"/>
              </a:xfrm>
              <a:prstGeom prst="rect">
                <a:avLst/>
              </a:prstGeom>
            </p:spPr>
          </p:pic>
          <p:pic>
            <p:nvPicPr>
              <p:cNvPr id="22" name="Imagen 21">
                <a:extLst>
                  <a:ext uri="{FF2B5EF4-FFF2-40B4-BE49-F238E27FC236}">
                    <a16:creationId xmlns:a16="http://schemas.microsoft.com/office/drawing/2014/main" id="{CA7DE81F-B6BB-A545-B060-9F92A569E72F}"/>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3502594" y="3504288"/>
                <a:ext cx="2136168" cy="1589226"/>
              </a:xfrm>
              <a:prstGeom prst="rect">
                <a:avLst/>
              </a:prstGeom>
            </p:spPr>
          </p:pic>
        </p:grpSp>
      </p:grpSp>
    </p:spTree>
    <p:extLst>
      <p:ext uri="{BB962C8B-B14F-4D97-AF65-F5344CB8AC3E}">
        <p14:creationId xmlns:p14="http://schemas.microsoft.com/office/powerpoint/2010/main" val="4615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7054" y="904719"/>
            <a:ext cx="8168634" cy="246221"/>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MAPA DE PUERTOS DEL PERÚ</a:t>
            </a:r>
            <a:endParaRPr lang="es-ES" sz="1600" spc="-10" dirty="0">
              <a:solidFill>
                <a:srgbClr val="262626"/>
              </a:solidFill>
              <a:cs typeface="Source Sans Pro"/>
            </a:endParaRPr>
          </a:p>
        </p:txBody>
      </p:sp>
      <p:pic>
        <p:nvPicPr>
          <p:cNvPr id="4" name="Imagen 3">
            <a:extLst>
              <a:ext uri="{FF2B5EF4-FFF2-40B4-BE49-F238E27FC236}">
                <a16:creationId xmlns:a16="http://schemas.microsoft.com/office/drawing/2014/main" id="{2C39C19A-20FF-0AF1-A819-45F7709BD1D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65534" y="1410003"/>
            <a:ext cx="5812931" cy="3594202"/>
          </a:xfrm>
          <a:prstGeom prst="rect">
            <a:avLst/>
          </a:prstGeom>
        </p:spPr>
      </p:pic>
      <p:sp>
        <p:nvSpPr>
          <p:cNvPr id="6" name="Rectangle 5">
            <a:extLst>
              <a:ext uri="{FF2B5EF4-FFF2-40B4-BE49-F238E27FC236}">
                <a16:creationId xmlns:a16="http://schemas.microsoft.com/office/drawing/2014/main" id="{AB1226BF-362C-164F-8BE7-78353B1F544E}"/>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22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A71A04BD-A3D6-A54B-89B6-57588EA36820}"/>
              </a:ext>
            </a:extLst>
          </p:cNvPr>
          <p:cNvSpPr/>
          <p:nvPr/>
        </p:nvSpPr>
        <p:spPr>
          <a:xfrm>
            <a:off x="0" y="1"/>
            <a:ext cx="9144000" cy="5715000"/>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E265431C-E974-8D47-BFB9-8E70CBC6AB1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 y="946969"/>
            <a:ext cx="2072213" cy="3898064"/>
          </a:xfrm>
          <a:prstGeom prst="rect">
            <a:avLst/>
          </a:prstGeom>
        </p:spPr>
      </p:pic>
      <p:sp>
        <p:nvSpPr>
          <p:cNvPr id="4" name="Rectángulo 3">
            <a:extLst>
              <a:ext uri="{FF2B5EF4-FFF2-40B4-BE49-F238E27FC236}">
                <a16:creationId xmlns:a16="http://schemas.microsoft.com/office/drawing/2014/main" id="{F6569EC2-BB01-3249-A00B-B2C44A032848}"/>
              </a:ext>
            </a:extLst>
          </p:cNvPr>
          <p:cNvSpPr/>
          <p:nvPr/>
        </p:nvSpPr>
        <p:spPr>
          <a:xfrm>
            <a:off x="149817" y="3724759"/>
            <a:ext cx="1037633" cy="1069383"/>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E720960A-774C-E740-A143-5C5F787B22FE}"/>
              </a:ext>
            </a:extLst>
          </p:cNvPr>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INTRODUCCIÓN</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6" name="Imagen 5">
            <a:extLst>
              <a:ext uri="{FF2B5EF4-FFF2-40B4-BE49-F238E27FC236}">
                <a16:creationId xmlns:a16="http://schemas.microsoft.com/office/drawing/2014/main" id="{5A507279-A892-4248-9F26-BD06FA9E48D5}"/>
              </a:ext>
            </a:extLst>
          </p:cNvPr>
          <p:cNvPicPr>
            <a:picLocks noChangeAspect="1"/>
          </p:cNvPicPr>
          <p:nvPr/>
        </p:nvPicPr>
        <p:blipFill>
          <a:blip r:embed="rId3">
            <a:alphaModFix amt="16000"/>
          </a:blip>
          <a:stretch>
            <a:fillRect/>
          </a:stretch>
        </p:blipFill>
        <p:spPr>
          <a:xfrm>
            <a:off x="334433" y="3817749"/>
            <a:ext cx="809264" cy="809264"/>
          </a:xfrm>
          <a:prstGeom prst="rect">
            <a:avLst/>
          </a:prstGeom>
        </p:spPr>
      </p:pic>
      <p:pic>
        <p:nvPicPr>
          <p:cNvPr id="7" name="Imagen 6">
            <a:extLst>
              <a:ext uri="{FF2B5EF4-FFF2-40B4-BE49-F238E27FC236}">
                <a16:creationId xmlns:a16="http://schemas.microsoft.com/office/drawing/2014/main" id="{7CAC9FBB-88F8-5543-939B-F95AD254AE78}"/>
              </a:ext>
            </a:extLst>
          </p:cNvPr>
          <p:cNvPicPr>
            <a:picLocks noChangeAspect="1"/>
          </p:cNvPicPr>
          <p:nvPr/>
        </p:nvPicPr>
        <p:blipFill>
          <a:blip r:embed="rId4"/>
          <a:stretch>
            <a:fillRect/>
          </a:stretch>
        </p:blipFill>
        <p:spPr>
          <a:xfrm>
            <a:off x="2528619" y="2194222"/>
            <a:ext cx="202176" cy="208211"/>
          </a:xfrm>
          <a:prstGeom prst="rect">
            <a:avLst/>
          </a:prstGeom>
        </p:spPr>
      </p:pic>
    </p:spTree>
    <p:extLst>
      <p:ext uri="{BB962C8B-B14F-4D97-AF65-F5344CB8AC3E}">
        <p14:creationId xmlns:p14="http://schemas.microsoft.com/office/powerpoint/2010/main" val="2147046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497515" y="912813"/>
            <a:ext cx="8168634" cy="815608"/>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CANAL DE PANAMÁ</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Es un paso obligatorio en la ruta marítima más importante en el mundo. Representa uno de los ingresos más importantes para Panamá. Caso de barcos Panamax.</a:t>
            </a:r>
            <a:endParaRPr lang="es-PE" sz="1600" spc="-10" dirty="0">
              <a:solidFill>
                <a:srgbClr val="262626"/>
              </a:solidFill>
              <a:cs typeface="Source Sans Pro"/>
            </a:endParaRPr>
          </a:p>
        </p:txBody>
      </p:sp>
      <p:grpSp>
        <p:nvGrpSpPr>
          <p:cNvPr id="7" name="Grupo 6">
            <a:extLst>
              <a:ext uri="{FF2B5EF4-FFF2-40B4-BE49-F238E27FC236}">
                <a16:creationId xmlns:a16="http://schemas.microsoft.com/office/drawing/2014/main" id="{99435E99-4E48-A543-B775-E3E90CC6EC08}"/>
              </a:ext>
            </a:extLst>
          </p:cNvPr>
          <p:cNvGrpSpPr/>
          <p:nvPr/>
        </p:nvGrpSpPr>
        <p:grpSpPr>
          <a:xfrm>
            <a:off x="1170998" y="2126503"/>
            <a:ext cx="6802004" cy="2509284"/>
            <a:chOff x="571494" y="2255835"/>
            <a:chExt cx="8177297" cy="3016634"/>
          </a:xfrm>
        </p:grpSpPr>
        <p:pic>
          <p:nvPicPr>
            <p:cNvPr id="2" name="Picture 4" descr="El Canal de Panamá | Civilización hispanoamericana">
              <a:extLst>
                <a:ext uri="{FF2B5EF4-FFF2-40B4-BE49-F238E27FC236}">
                  <a16:creationId xmlns:a16="http://schemas.microsoft.com/office/drawing/2014/main" id="{55D9E06A-3FFD-DCCB-BEFD-180D6580757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71494" y="2255835"/>
              <a:ext cx="4529138" cy="301663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7D9450A0-0979-9ECE-D694-511FC2C06A09}"/>
                </a:ext>
              </a:extLst>
            </p:cNvPr>
            <p:cNvPicPr>
              <a:picLocks noChangeAspect="1"/>
            </p:cNvPicPr>
            <p:nvPr/>
          </p:nvPicPr>
          <p:blipFill>
            <a:blip r:embed="rId4"/>
            <a:stretch>
              <a:fillRect/>
            </a:stretch>
          </p:blipFill>
          <p:spPr>
            <a:xfrm>
              <a:off x="5192227" y="2255835"/>
              <a:ext cx="3556564" cy="3016634"/>
            </a:xfrm>
            <a:prstGeom prst="rect">
              <a:avLst/>
            </a:prstGeom>
          </p:spPr>
        </p:pic>
      </p:grpSp>
      <p:sp>
        <p:nvSpPr>
          <p:cNvPr id="6" name="Rectangle 5">
            <a:extLst>
              <a:ext uri="{FF2B5EF4-FFF2-40B4-BE49-F238E27FC236}">
                <a16:creationId xmlns:a16="http://schemas.microsoft.com/office/drawing/2014/main" id="{6FFBE99F-F086-B949-B246-C7AFC590BC3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628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7323"/>
            <a:ext cx="3881272" cy="4247317"/>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MODALIDAD TERRESTRE CAMIONES</a:t>
            </a:r>
            <a:endParaRPr lang="es-PE" sz="1600" spc="-10" dirty="0">
              <a:solidFill>
                <a:srgbClr val="262626"/>
              </a:solidFill>
              <a:cs typeface="Source Sans Pro"/>
            </a:endParaRPr>
          </a:p>
          <a:p>
            <a:pPr marL="184150" indent="-173038">
              <a:buSzPct val="100000"/>
              <a:buFont typeface="Arial" panose="020B0604020202020204" pitchFamily="34" charset="0"/>
              <a:buChar char="•"/>
              <a:tabLst>
                <a:tab pos="120650" algn="l"/>
              </a:tabLst>
            </a:pPr>
            <a:r>
              <a:rPr lang="es-ES" sz="1500" spc="-10" dirty="0">
                <a:solidFill>
                  <a:srgbClr val="262626"/>
                </a:solidFill>
                <a:cs typeface="Source Sans Pro"/>
              </a:rPr>
              <a:t>Es la única modalidad de transporte que puede hacer el </a:t>
            </a:r>
            <a:r>
              <a:rPr lang="es-ES" sz="1500" b="1" i="1" spc="-10" dirty="0">
                <a:solidFill>
                  <a:srgbClr val="262626"/>
                </a:solidFill>
                <a:cs typeface="Source Sans Pro"/>
              </a:rPr>
              <a:t>Door to Door</a:t>
            </a:r>
            <a:r>
              <a:rPr lang="es-ES" sz="1500" spc="-10" dirty="0">
                <a:solidFill>
                  <a:srgbClr val="262626"/>
                </a:solidFill>
                <a:cs typeface="Source Sans Pro"/>
              </a:rPr>
              <a:t>, servicio de puerta a puerta. Ideal para carga de producto terminado. </a:t>
            </a:r>
          </a:p>
          <a:p>
            <a:pPr marL="184150" indent="-173038">
              <a:buSzPct val="100000"/>
              <a:buFont typeface="Arial" panose="020B0604020202020204" pitchFamily="34" charset="0"/>
              <a:buChar char="•"/>
              <a:tabLst>
                <a:tab pos="120650" algn="l"/>
              </a:tabLst>
            </a:pPr>
            <a:endParaRPr lang="es-ES" sz="1500" spc="-10" dirty="0">
              <a:solidFill>
                <a:srgbClr val="262626"/>
              </a:solidFill>
              <a:cs typeface="Source Sans Pro"/>
            </a:endParaRPr>
          </a:p>
          <a:p>
            <a:pPr marL="184150" indent="-173038">
              <a:buSzPct val="100000"/>
              <a:buFont typeface="Arial" panose="020B0604020202020204" pitchFamily="34" charset="0"/>
              <a:buChar char="•"/>
              <a:tabLst>
                <a:tab pos="120650" algn="l"/>
              </a:tabLst>
            </a:pPr>
            <a:r>
              <a:rPr lang="es-ES" sz="1500" spc="-10" dirty="0">
                <a:solidFill>
                  <a:srgbClr val="262626"/>
                </a:solidFill>
                <a:cs typeface="Source Sans Pro"/>
              </a:rPr>
              <a:t>Tiene un costo intermedio por la carga. Es la modalidad de transporte más utilizada en todo el mundo. Se puede consolidar la carga.</a:t>
            </a:r>
          </a:p>
          <a:p>
            <a:pPr marL="184150" indent="-173038">
              <a:buSzPct val="100000"/>
              <a:buFont typeface="Arial" panose="020B0604020202020204" pitchFamily="34" charset="0"/>
              <a:buChar char="•"/>
              <a:tabLst>
                <a:tab pos="120650" algn="l"/>
              </a:tabLst>
            </a:pPr>
            <a:endParaRPr lang="es-ES" sz="1500" spc="-10" dirty="0">
              <a:solidFill>
                <a:srgbClr val="262626"/>
              </a:solidFill>
              <a:cs typeface="Source Sans Pro"/>
            </a:endParaRPr>
          </a:p>
          <a:p>
            <a:pPr marL="184150" indent="-173038">
              <a:buSzPct val="100000"/>
              <a:buFont typeface="Arial" panose="020B0604020202020204" pitchFamily="34" charset="0"/>
              <a:buChar char="•"/>
              <a:tabLst>
                <a:tab pos="120650" algn="l"/>
              </a:tabLst>
            </a:pPr>
            <a:r>
              <a:rPr lang="es-ES" sz="1500" spc="-10" dirty="0">
                <a:solidFill>
                  <a:srgbClr val="262626"/>
                </a:solidFill>
                <a:cs typeface="Source Sans Pro"/>
              </a:rPr>
              <a:t>En el Perú existen 3,500 empresas de transporte de carga y pasajeros.</a:t>
            </a:r>
          </a:p>
          <a:p>
            <a:pPr marL="184150" indent="-173038">
              <a:buSzPct val="100000"/>
              <a:buFont typeface="Arial" panose="020B0604020202020204" pitchFamily="34" charset="0"/>
              <a:buChar char="•"/>
              <a:tabLst>
                <a:tab pos="120650" algn="l"/>
              </a:tabLst>
            </a:pPr>
            <a:endParaRPr lang="es-ES" sz="1500" spc="-10" dirty="0">
              <a:solidFill>
                <a:srgbClr val="262626"/>
              </a:solidFill>
              <a:cs typeface="Source Sans Pro"/>
            </a:endParaRPr>
          </a:p>
          <a:p>
            <a:pPr marL="184150" indent="-173038">
              <a:buSzPct val="100000"/>
              <a:buFont typeface="Arial" panose="020B0604020202020204" pitchFamily="34" charset="0"/>
              <a:buChar char="•"/>
              <a:tabLst>
                <a:tab pos="120650" algn="l"/>
              </a:tabLst>
            </a:pPr>
            <a:r>
              <a:rPr lang="es-ES" sz="1500" spc="-10" dirty="0">
                <a:solidFill>
                  <a:srgbClr val="262626"/>
                </a:solidFill>
                <a:cs typeface="Source Sans Pro"/>
              </a:rPr>
              <a:t>Es el más inseguro de todas las modalidades de transporte.</a:t>
            </a:r>
          </a:p>
          <a:p>
            <a:pPr marL="184150" indent="-173038">
              <a:buSzPct val="100000"/>
              <a:buFont typeface="Arial" panose="020B0604020202020204" pitchFamily="34" charset="0"/>
              <a:buChar char="•"/>
              <a:tabLst>
                <a:tab pos="120650" algn="l"/>
              </a:tabLst>
            </a:pPr>
            <a:endParaRPr lang="es-ES" sz="1500" spc="-10" dirty="0">
              <a:solidFill>
                <a:srgbClr val="262626"/>
              </a:solidFill>
              <a:cs typeface="Source Sans Pro"/>
            </a:endParaRPr>
          </a:p>
          <a:p>
            <a:pPr marL="184150" indent="-173038">
              <a:buSzPct val="100000"/>
              <a:buFont typeface="Arial" panose="020B0604020202020204" pitchFamily="34" charset="0"/>
              <a:buChar char="•"/>
              <a:tabLst>
                <a:tab pos="120650" algn="l"/>
              </a:tabLst>
            </a:pPr>
            <a:r>
              <a:rPr lang="es-ES" sz="1500" spc="-10" dirty="0">
                <a:solidFill>
                  <a:srgbClr val="262626"/>
                </a:solidFill>
                <a:cs typeface="Source Sans Pro"/>
              </a:rPr>
              <a:t>Comparte la red vial con el transporte privado y esto es un problema. Alta congestión en ciudades.</a:t>
            </a:r>
          </a:p>
        </p:txBody>
      </p:sp>
      <p:sp>
        <p:nvSpPr>
          <p:cNvPr id="7" name="Rectangle 5">
            <a:extLst>
              <a:ext uri="{FF2B5EF4-FFF2-40B4-BE49-F238E27FC236}">
                <a16:creationId xmlns:a16="http://schemas.microsoft.com/office/drawing/2014/main" id="{218831E7-9D0D-DF4E-9637-7FD1FC2AB519}"/>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82EA0224-4C77-0E4B-BCC6-C6360312E59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9493" y="481329"/>
            <a:ext cx="3916195" cy="2376172"/>
          </a:xfrm>
          <a:prstGeom prst="rect">
            <a:avLst/>
          </a:prstGeom>
        </p:spPr>
      </p:pic>
      <p:pic>
        <p:nvPicPr>
          <p:cNvPr id="11" name="Imagen 10">
            <a:extLst>
              <a:ext uri="{FF2B5EF4-FFF2-40B4-BE49-F238E27FC236}">
                <a16:creationId xmlns:a16="http://schemas.microsoft.com/office/drawing/2014/main" id="{F5AEB178-326B-BD43-8A72-72BC3C76928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59492" y="2921711"/>
            <a:ext cx="3916195" cy="2312277"/>
          </a:xfrm>
          <a:prstGeom prst="rect">
            <a:avLst/>
          </a:prstGeom>
        </p:spPr>
      </p:pic>
    </p:spTree>
    <p:extLst>
      <p:ext uri="{BB962C8B-B14F-4D97-AF65-F5344CB8AC3E}">
        <p14:creationId xmlns:p14="http://schemas.microsoft.com/office/powerpoint/2010/main" val="222374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28831"/>
            <a:ext cx="8182282" cy="246221"/>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TIPOS O CLASES DE VEHÍCULOS DE CARGA</a:t>
            </a:r>
            <a:endParaRPr lang="es-PE" sz="1600" b="1" spc="-10" dirty="0">
              <a:solidFill>
                <a:srgbClr val="262626"/>
              </a:solidFill>
              <a:cs typeface="Source Sans Pro"/>
            </a:endParaRPr>
          </a:p>
        </p:txBody>
      </p:sp>
      <p:sp>
        <p:nvSpPr>
          <p:cNvPr id="6" name="Rectangle 5">
            <a:extLst>
              <a:ext uri="{FF2B5EF4-FFF2-40B4-BE49-F238E27FC236}">
                <a16:creationId xmlns:a16="http://schemas.microsoft.com/office/drawing/2014/main" id="{ECF269C5-2C04-2E4E-9AC8-EACB73E9A5CB}"/>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0302B326-17AF-B141-974E-B9A03E4F88BD}"/>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906826" y="1983834"/>
            <a:ext cx="3178738" cy="569318"/>
          </a:xfrm>
          <a:prstGeom prst="rect">
            <a:avLst/>
          </a:prstGeom>
        </p:spPr>
      </p:pic>
      <p:pic>
        <p:nvPicPr>
          <p:cNvPr id="8" name="Imagen 7">
            <a:extLst>
              <a:ext uri="{FF2B5EF4-FFF2-40B4-BE49-F238E27FC236}">
                <a16:creationId xmlns:a16="http://schemas.microsoft.com/office/drawing/2014/main" id="{6592F666-2A87-284E-B61B-8318CE77D08F}"/>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374680" y="1965017"/>
            <a:ext cx="914466" cy="629267"/>
          </a:xfrm>
          <a:prstGeom prst="rect">
            <a:avLst/>
          </a:prstGeom>
        </p:spPr>
      </p:pic>
      <p:pic>
        <p:nvPicPr>
          <p:cNvPr id="9" name="Imagen 8">
            <a:extLst>
              <a:ext uri="{FF2B5EF4-FFF2-40B4-BE49-F238E27FC236}">
                <a16:creationId xmlns:a16="http://schemas.microsoft.com/office/drawing/2014/main" id="{3EC541FA-DBD1-DD4E-A7BE-57202AFA1400}"/>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2763162" y="1957102"/>
            <a:ext cx="1710889" cy="561275"/>
          </a:xfrm>
          <a:prstGeom prst="rect">
            <a:avLst/>
          </a:prstGeom>
        </p:spPr>
      </p:pic>
      <p:pic>
        <p:nvPicPr>
          <p:cNvPr id="11" name="Imagen 10">
            <a:extLst>
              <a:ext uri="{FF2B5EF4-FFF2-40B4-BE49-F238E27FC236}">
                <a16:creationId xmlns:a16="http://schemas.microsoft.com/office/drawing/2014/main" id="{CEB44FC9-058A-224C-B25E-C8B0F1ED6E2C}"/>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1322329" y="3211514"/>
            <a:ext cx="1814268" cy="561267"/>
          </a:xfrm>
          <a:prstGeom prst="rect">
            <a:avLst/>
          </a:prstGeom>
        </p:spPr>
      </p:pic>
      <p:pic>
        <p:nvPicPr>
          <p:cNvPr id="12" name="Imagen 11">
            <a:extLst>
              <a:ext uri="{FF2B5EF4-FFF2-40B4-BE49-F238E27FC236}">
                <a16:creationId xmlns:a16="http://schemas.microsoft.com/office/drawing/2014/main" id="{045AD12F-966A-264C-BAC6-5659582D6DD1}"/>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a:stretch/>
        </p:blipFill>
        <p:spPr>
          <a:xfrm>
            <a:off x="3793469" y="3218466"/>
            <a:ext cx="1671308" cy="469616"/>
          </a:xfrm>
          <a:prstGeom prst="rect">
            <a:avLst/>
          </a:prstGeom>
        </p:spPr>
      </p:pic>
      <p:pic>
        <p:nvPicPr>
          <p:cNvPr id="13" name="Imagen 12">
            <a:extLst>
              <a:ext uri="{FF2B5EF4-FFF2-40B4-BE49-F238E27FC236}">
                <a16:creationId xmlns:a16="http://schemas.microsoft.com/office/drawing/2014/main" id="{4AABA868-63D8-E241-9631-164783F5A6A3}"/>
              </a:ext>
            </a:extLst>
          </p:cNvPr>
          <p:cNvPicPr>
            <a:picLocks noChangeAspect="1"/>
          </p:cNvPicPr>
          <p:nvPr/>
        </p:nvPicPr>
        <p:blipFill rotWithShape="1">
          <a:blip r:embed="rId8" cstate="email">
            <a:extLst>
              <a:ext uri="{28A0092B-C50C-407E-A947-70E740481C1C}">
                <a14:useLocalDpi xmlns:a14="http://schemas.microsoft.com/office/drawing/2010/main" val="0"/>
              </a:ext>
            </a:extLst>
          </a:blip>
          <a:srcRect/>
          <a:stretch/>
        </p:blipFill>
        <p:spPr>
          <a:xfrm>
            <a:off x="6195039" y="3217111"/>
            <a:ext cx="1648489" cy="555670"/>
          </a:xfrm>
          <a:prstGeom prst="rect">
            <a:avLst/>
          </a:prstGeom>
        </p:spPr>
      </p:pic>
      <p:pic>
        <p:nvPicPr>
          <p:cNvPr id="14" name="Imagen 13">
            <a:extLst>
              <a:ext uri="{FF2B5EF4-FFF2-40B4-BE49-F238E27FC236}">
                <a16:creationId xmlns:a16="http://schemas.microsoft.com/office/drawing/2014/main" id="{A575171B-3A20-9B45-A1F6-173F99D04373}"/>
              </a:ext>
            </a:extLst>
          </p:cNvPr>
          <p:cNvPicPr>
            <a:picLocks noChangeAspect="1"/>
          </p:cNvPicPr>
          <p:nvPr/>
        </p:nvPicPr>
        <p:blipFill rotWithShape="1">
          <a:blip r:embed="rId9" cstate="email">
            <a:extLst>
              <a:ext uri="{28A0092B-C50C-407E-A947-70E740481C1C}">
                <a14:useLocalDpi xmlns:a14="http://schemas.microsoft.com/office/drawing/2010/main" val="0"/>
              </a:ext>
            </a:extLst>
          </a:blip>
          <a:srcRect/>
          <a:stretch/>
        </p:blipFill>
        <p:spPr>
          <a:xfrm>
            <a:off x="1374679" y="4423348"/>
            <a:ext cx="1698007" cy="481103"/>
          </a:xfrm>
          <a:prstGeom prst="rect">
            <a:avLst/>
          </a:prstGeom>
        </p:spPr>
      </p:pic>
      <p:pic>
        <p:nvPicPr>
          <p:cNvPr id="15" name="Imagen 14">
            <a:extLst>
              <a:ext uri="{FF2B5EF4-FFF2-40B4-BE49-F238E27FC236}">
                <a16:creationId xmlns:a16="http://schemas.microsoft.com/office/drawing/2014/main" id="{CE4B28E1-1183-8D4F-A359-448B67204CE3}"/>
              </a:ext>
            </a:extLst>
          </p:cNvPr>
          <p:cNvPicPr>
            <a:picLocks noChangeAspect="1"/>
          </p:cNvPicPr>
          <p:nvPr/>
        </p:nvPicPr>
        <p:blipFill rotWithShape="1">
          <a:blip r:embed="rId10" cstate="email">
            <a:extLst>
              <a:ext uri="{28A0092B-C50C-407E-A947-70E740481C1C}">
                <a14:useLocalDpi xmlns:a14="http://schemas.microsoft.com/office/drawing/2010/main" val="0"/>
              </a:ext>
            </a:extLst>
          </a:blip>
          <a:srcRect/>
          <a:stretch/>
        </p:blipFill>
        <p:spPr>
          <a:xfrm>
            <a:off x="3848327" y="4403061"/>
            <a:ext cx="1616449" cy="459732"/>
          </a:xfrm>
          <a:prstGeom prst="rect">
            <a:avLst/>
          </a:prstGeom>
        </p:spPr>
      </p:pic>
      <p:pic>
        <p:nvPicPr>
          <p:cNvPr id="16" name="Imagen 15">
            <a:extLst>
              <a:ext uri="{FF2B5EF4-FFF2-40B4-BE49-F238E27FC236}">
                <a16:creationId xmlns:a16="http://schemas.microsoft.com/office/drawing/2014/main" id="{D136DA26-E7D5-2B41-8A90-DAA2E49ED232}"/>
              </a:ext>
            </a:extLst>
          </p:cNvPr>
          <p:cNvPicPr>
            <a:picLocks noChangeAspect="1"/>
          </p:cNvPicPr>
          <p:nvPr/>
        </p:nvPicPr>
        <p:blipFill rotWithShape="1">
          <a:blip r:embed="rId11" cstate="email">
            <a:extLst>
              <a:ext uri="{28A0092B-C50C-407E-A947-70E740481C1C}">
                <a14:useLocalDpi xmlns:a14="http://schemas.microsoft.com/office/drawing/2010/main" val="0"/>
              </a:ext>
            </a:extLst>
          </a:blip>
          <a:srcRect/>
          <a:stretch/>
        </p:blipFill>
        <p:spPr>
          <a:xfrm>
            <a:off x="6155709" y="4388747"/>
            <a:ext cx="1828801" cy="501446"/>
          </a:xfrm>
          <a:prstGeom prst="rect">
            <a:avLst/>
          </a:prstGeom>
        </p:spPr>
      </p:pic>
      <p:cxnSp>
        <p:nvCxnSpPr>
          <p:cNvPr id="18" name="Conector recto de flecha 17">
            <a:extLst>
              <a:ext uri="{FF2B5EF4-FFF2-40B4-BE49-F238E27FC236}">
                <a16:creationId xmlns:a16="http://schemas.microsoft.com/office/drawing/2014/main" id="{B3A7B6A8-74CE-6A41-85CF-25406CC4CCAD}"/>
              </a:ext>
            </a:extLst>
          </p:cNvPr>
          <p:cNvCxnSpPr>
            <a:cxnSpLocks/>
          </p:cNvCxnSpPr>
          <p:nvPr/>
        </p:nvCxnSpPr>
        <p:spPr>
          <a:xfrm flipH="1">
            <a:off x="2448794" y="1750068"/>
            <a:ext cx="2083910" cy="1200145"/>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3 Tabla">
            <a:extLst>
              <a:ext uri="{FF2B5EF4-FFF2-40B4-BE49-F238E27FC236}">
                <a16:creationId xmlns:a16="http://schemas.microsoft.com/office/drawing/2014/main" id="{03D6E681-3FD9-894C-B5E5-54780F3CCAE1}"/>
              </a:ext>
            </a:extLst>
          </p:cNvPr>
          <p:cNvGraphicFramePr>
            <a:graphicFrameLocks noGrp="1"/>
          </p:cNvGraphicFramePr>
          <p:nvPr>
            <p:extLst>
              <p:ext uri="{D42A27DB-BD31-4B8C-83A1-F6EECF244321}">
                <p14:modId xmlns:p14="http://schemas.microsoft.com/office/powerpoint/2010/main" val="878637072"/>
              </p:ext>
            </p:extLst>
          </p:nvPr>
        </p:nvGraphicFramePr>
        <p:xfrm>
          <a:off x="1019800" y="1469081"/>
          <a:ext cx="7104400" cy="280987"/>
        </p:xfrm>
        <a:graphic>
          <a:graphicData uri="http://schemas.openxmlformats.org/drawingml/2006/table">
            <a:tbl>
              <a:tblPr firstRow="1" firstCol="1" bandRow="1">
                <a:tableStyleId>{3B4B98B0-60AC-42C2-AFA5-B58CD77FA1E5}</a:tableStyleId>
              </a:tblPr>
              <a:tblGrid>
                <a:gridCol w="7104400">
                  <a:extLst>
                    <a:ext uri="{9D8B030D-6E8A-4147-A177-3AD203B41FA5}">
                      <a16:colId xmlns:a16="http://schemas.microsoft.com/office/drawing/2014/main" val="20000"/>
                    </a:ext>
                  </a:extLst>
                </a:gridCol>
              </a:tblGrid>
              <a:tr h="280987">
                <a:tc>
                  <a:txBody>
                    <a:bodyPr/>
                    <a:lstStyle/>
                    <a:p>
                      <a:pPr algn="ctr">
                        <a:lnSpc>
                          <a:spcPts val="1500"/>
                        </a:lnSpc>
                        <a:spcAft>
                          <a:spcPts val="0"/>
                        </a:spcAft>
                      </a:pPr>
                      <a:r>
                        <a:rPr lang="es-PE" sz="1400" dirty="0">
                          <a:solidFill>
                            <a:schemeClr val="bg1"/>
                          </a:solidFill>
                          <a:effectLst/>
                          <a:latin typeface="Calibri" charset="0"/>
                          <a:ea typeface="Calibri" charset="0"/>
                          <a:cs typeface="Calibri" charset="0"/>
                        </a:rPr>
                        <a:t>CARGA TIPO SECA</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B1C3"/>
                    </a:solidFill>
                  </a:tcPr>
                </a:tc>
                <a:extLst>
                  <a:ext uri="{0D108BD9-81ED-4DB2-BD59-A6C34878D82A}">
                    <a16:rowId xmlns:a16="http://schemas.microsoft.com/office/drawing/2014/main" val="10000"/>
                  </a:ext>
                </a:extLst>
              </a:tr>
            </a:tbl>
          </a:graphicData>
        </a:graphic>
      </p:graphicFrame>
      <p:sp>
        <p:nvSpPr>
          <p:cNvPr id="20" name="Rectángulo redondeado 19">
            <a:extLst>
              <a:ext uri="{FF2B5EF4-FFF2-40B4-BE49-F238E27FC236}">
                <a16:creationId xmlns:a16="http://schemas.microsoft.com/office/drawing/2014/main" id="{10F40394-24AD-6243-8EC2-526E8297C553}"/>
              </a:ext>
            </a:extLst>
          </p:cNvPr>
          <p:cNvSpPr/>
          <p:nvPr/>
        </p:nvSpPr>
        <p:spPr>
          <a:xfrm>
            <a:off x="1023747" y="1478983"/>
            <a:ext cx="7104399" cy="1107511"/>
          </a:xfrm>
          <a:prstGeom prst="roundRect">
            <a:avLst>
              <a:gd name="adj" fmla="val 0"/>
            </a:avLst>
          </a:prstGeom>
          <a:no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graphicFrame>
        <p:nvGraphicFramePr>
          <p:cNvPr id="28" name="3 Tabla">
            <a:extLst>
              <a:ext uri="{FF2B5EF4-FFF2-40B4-BE49-F238E27FC236}">
                <a16:creationId xmlns:a16="http://schemas.microsoft.com/office/drawing/2014/main" id="{DA2D00E1-9993-5544-976D-804E111552F7}"/>
              </a:ext>
            </a:extLst>
          </p:cNvPr>
          <p:cNvGraphicFramePr>
            <a:graphicFrameLocks noGrp="1"/>
          </p:cNvGraphicFramePr>
          <p:nvPr>
            <p:extLst>
              <p:ext uri="{D42A27DB-BD31-4B8C-83A1-F6EECF244321}">
                <p14:modId xmlns:p14="http://schemas.microsoft.com/office/powerpoint/2010/main" val="2828116466"/>
              </p:ext>
            </p:extLst>
          </p:nvPr>
        </p:nvGraphicFramePr>
        <p:xfrm>
          <a:off x="1019799" y="2668616"/>
          <a:ext cx="2261044" cy="280987"/>
        </p:xfrm>
        <a:graphic>
          <a:graphicData uri="http://schemas.openxmlformats.org/drawingml/2006/table">
            <a:tbl>
              <a:tblPr firstRow="1" firstCol="1" bandRow="1">
                <a:tableStyleId>{3B4B98B0-60AC-42C2-AFA5-B58CD77FA1E5}</a:tableStyleId>
              </a:tblPr>
              <a:tblGrid>
                <a:gridCol w="2261044">
                  <a:extLst>
                    <a:ext uri="{9D8B030D-6E8A-4147-A177-3AD203B41FA5}">
                      <a16:colId xmlns:a16="http://schemas.microsoft.com/office/drawing/2014/main" val="20000"/>
                    </a:ext>
                  </a:extLst>
                </a:gridCol>
              </a:tblGrid>
              <a:tr h="280987">
                <a:tc>
                  <a:txBody>
                    <a:bodyPr/>
                    <a:lstStyle/>
                    <a:p>
                      <a:pPr algn="ctr">
                        <a:lnSpc>
                          <a:spcPts val="1500"/>
                        </a:lnSpc>
                        <a:spcAft>
                          <a:spcPts val="0"/>
                        </a:spcAft>
                      </a:pPr>
                      <a:r>
                        <a:rPr lang="es-PE" sz="1200" dirty="0">
                          <a:solidFill>
                            <a:schemeClr val="bg1"/>
                          </a:solidFill>
                          <a:effectLst/>
                          <a:latin typeface="Calibri" charset="0"/>
                          <a:ea typeface="Calibri" charset="0"/>
                          <a:cs typeface="Calibri" charset="0"/>
                        </a:rPr>
                        <a:t>LÍQUIDOS, GASES Y QUÍMICOS</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B1C3"/>
                    </a:solidFill>
                  </a:tcPr>
                </a:tc>
                <a:extLst>
                  <a:ext uri="{0D108BD9-81ED-4DB2-BD59-A6C34878D82A}">
                    <a16:rowId xmlns:a16="http://schemas.microsoft.com/office/drawing/2014/main" val="10000"/>
                  </a:ext>
                </a:extLst>
              </a:tr>
            </a:tbl>
          </a:graphicData>
        </a:graphic>
      </p:graphicFrame>
      <p:sp>
        <p:nvSpPr>
          <p:cNvPr id="29" name="Rectángulo redondeado 28">
            <a:extLst>
              <a:ext uri="{FF2B5EF4-FFF2-40B4-BE49-F238E27FC236}">
                <a16:creationId xmlns:a16="http://schemas.microsoft.com/office/drawing/2014/main" id="{EE1B142A-8984-334B-828F-DCB54F944B35}"/>
              </a:ext>
            </a:extLst>
          </p:cNvPr>
          <p:cNvSpPr/>
          <p:nvPr/>
        </p:nvSpPr>
        <p:spPr>
          <a:xfrm>
            <a:off x="1023748" y="2678518"/>
            <a:ext cx="2257096" cy="1107511"/>
          </a:xfrm>
          <a:prstGeom prst="roundRect">
            <a:avLst>
              <a:gd name="adj" fmla="val 0"/>
            </a:avLst>
          </a:prstGeom>
          <a:no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cxnSp>
        <p:nvCxnSpPr>
          <p:cNvPr id="35" name="Conector recto de flecha 34">
            <a:extLst>
              <a:ext uri="{FF2B5EF4-FFF2-40B4-BE49-F238E27FC236}">
                <a16:creationId xmlns:a16="http://schemas.microsoft.com/office/drawing/2014/main" id="{2E528F9D-C8E9-2E45-BC4D-368D4823649A}"/>
              </a:ext>
            </a:extLst>
          </p:cNvPr>
          <p:cNvCxnSpPr>
            <a:cxnSpLocks/>
            <a:stCxn id="36" idx="2"/>
          </p:cNvCxnSpPr>
          <p:nvPr/>
        </p:nvCxnSpPr>
        <p:spPr>
          <a:xfrm>
            <a:off x="4569057" y="2949603"/>
            <a:ext cx="337769" cy="1200145"/>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6" name="3 Tabla">
            <a:extLst>
              <a:ext uri="{FF2B5EF4-FFF2-40B4-BE49-F238E27FC236}">
                <a16:creationId xmlns:a16="http://schemas.microsoft.com/office/drawing/2014/main" id="{08DB4C8E-D522-3847-B970-0DF02EABBA68}"/>
              </a:ext>
            </a:extLst>
          </p:cNvPr>
          <p:cNvGraphicFramePr>
            <a:graphicFrameLocks noGrp="1"/>
          </p:cNvGraphicFramePr>
          <p:nvPr>
            <p:extLst>
              <p:ext uri="{D42A27DB-BD31-4B8C-83A1-F6EECF244321}">
                <p14:modId xmlns:p14="http://schemas.microsoft.com/office/powerpoint/2010/main" val="4225704808"/>
              </p:ext>
            </p:extLst>
          </p:nvPr>
        </p:nvGraphicFramePr>
        <p:xfrm>
          <a:off x="3438535" y="2668616"/>
          <a:ext cx="2261044" cy="280987"/>
        </p:xfrm>
        <a:graphic>
          <a:graphicData uri="http://schemas.openxmlformats.org/drawingml/2006/table">
            <a:tbl>
              <a:tblPr firstRow="1" firstCol="1" bandRow="1">
                <a:tableStyleId>{3B4B98B0-60AC-42C2-AFA5-B58CD77FA1E5}</a:tableStyleId>
              </a:tblPr>
              <a:tblGrid>
                <a:gridCol w="2261044">
                  <a:extLst>
                    <a:ext uri="{9D8B030D-6E8A-4147-A177-3AD203B41FA5}">
                      <a16:colId xmlns:a16="http://schemas.microsoft.com/office/drawing/2014/main" val="20000"/>
                    </a:ext>
                  </a:extLst>
                </a:gridCol>
              </a:tblGrid>
              <a:tr h="280987">
                <a:tc>
                  <a:txBody>
                    <a:bodyPr/>
                    <a:lstStyle/>
                    <a:p>
                      <a:pPr algn="ctr">
                        <a:lnSpc>
                          <a:spcPts val="1500"/>
                        </a:lnSpc>
                        <a:spcAft>
                          <a:spcPts val="0"/>
                        </a:spcAft>
                      </a:pPr>
                      <a:r>
                        <a:rPr lang="es-PE" sz="1200" dirty="0">
                          <a:solidFill>
                            <a:schemeClr val="bg1"/>
                          </a:solidFill>
                          <a:effectLst/>
                          <a:latin typeface="Calibri" charset="0"/>
                          <a:ea typeface="Calibri" charset="0"/>
                          <a:cs typeface="Calibri" charset="0"/>
                        </a:rPr>
                        <a:t>GRANELES</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B1C3"/>
                    </a:solidFill>
                  </a:tcPr>
                </a:tc>
                <a:extLst>
                  <a:ext uri="{0D108BD9-81ED-4DB2-BD59-A6C34878D82A}">
                    <a16:rowId xmlns:a16="http://schemas.microsoft.com/office/drawing/2014/main" val="10000"/>
                  </a:ext>
                </a:extLst>
              </a:tr>
            </a:tbl>
          </a:graphicData>
        </a:graphic>
      </p:graphicFrame>
      <p:sp>
        <p:nvSpPr>
          <p:cNvPr id="37" name="Rectángulo redondeado 36">
            <a:extLst>
              <a:ext uri="{FF2B5EF4-FFF2-40B4-BE49-F238E27FC236}">
                <a16:creationId xmlns:a16="http://schemas.microsoft.com/office/drawing/2014/main" id="{EC95D290-9183-174E-AE54-F90A6689E1C2}"/>
              </a:ext>
            </a:extLst>
          </p:cNvPr>
          <p:cNvSpPr/>
          <p:nvPr/>
        </p:nvSpPr>
        <p:spPr>
          <a:xfrm>
            <a:off x="3442484" y="2678518"/>
            <a:ext cx="2257096" cy="1107511"/>
          </a:xfrm>
          <a:prstGeom prst="roundRect">
            <a:avLst>
              <a:gd name="adj" fmla="val 0"/>
            </a:avLst>
          </a:prstGeom>
          <a:no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cxnSp>
        <p:nvCxnSpPr>
          <p:cNvPr id="39" name="Conector recto de flecha 38">
            <a:extLst>
              <a:ext uri="{FF2B5EF4-FFF2-40B4-BE49-F238E27FC236}">
                <a16:creationId xmlns:a16="http://schemas.microsoft.com/office/drawing/2014/main" id="{61507612-5168-F241-93EA-842B5ADB85CB}"/>
              </a:ext>
            </a:extLst>
          </p:cNvPr>
          <p:cNvCxnSpPr>
            <a:cxnSpLocks/>
            <a:stCxn id="40" idx="2"/>
          </p:cNvCxnSpPr>
          <p:nvPr/>
        </p:nvCxnSpPr>
        <p:spPr>
          <a:xfrm>
            <a:off x="6997624" y="2949603"/>
            <a:ext cx="337769" cy="1200145"/>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0" name="3 Tabla">
            <a:extLst>
              <a:ext uri="{FF2B5EF4-FFF2-40B4-BE49-F238E27FC236}">
                <a16:creationId xmlns:a16="http://schemas.microsoft.com/office/drawing/2014/main" id="{DE52E10B-5699-6D48-A740-3ED42D2E3E28}"/>
              </a:ext>
            </a:extLst>
          </p:cNvPr>
          <p:cNvGraphicFramePr>
            <a:graphicFrameLocks noGrp="1"/>
          </p:cNvGraphicFramePr>
          <p:nvPr>
            <p:extLst>
              <p:ext uri="{D42A27DB-BD31-4B8C-83A1-F6EECF244321}">
                <p14:modId xmlns:p14="http://schemas.microsoft.com/office/powerpoint/2010/main" val="614948824"/>
              </p:ext>
            </p:extLst>
          </p:nvPr>
        </p:nvGraphicFramePr>
        <p:xfrm>
          <a:off x="5867102" y="2668616"/>
          <a:ext cx="2261044" cy="280987"/>
        </p:xfrm>
        <a:graphic>
          <a:graphicData uri="http://schemas.openxmlformats.org/drawingml/2006/table">
            <a:tbl>
              <a:tblPr firstRow="1" firstCol="1" bandRow="1">
                <a:tableStyleId>{3B4B98B0-60AC-42C2-AFA5-B58CD77FA1E5}</a:tableStyleId>
              </a:tblPr>
              <a:tblGrid>
                <a:gridCol w="2261044">
                  <a:extLst>
                    <a:ext uri="{9D8B030D-6E8A-4147-A177-3AD203B41FA5}">
                      <a16:colId xmlns:a16="http://schemas.microsoft.com/office/drawing/2014/main" val="20000"/>
                    </a:ext>
                  </a:extLst>
                </a:gridCol>
              </a:tblGrid>
              <a:tr h="280987">
                <a:tc>
                  <a:txBody>
                    <a:bodyPr/>
                    <a:lstStyle/>
                    <a:p>
                      <a:pPr algn="ctr">
                        <a:lnSpc>
                          <a:spcPts val="1500"/>
                        </a:lnSpc>
                        <a:spcAft>
                          <a:spcPts val="0"/>
                        </a:spcAft>
                      </a:pPr>
                      <a:r>
                        <a:rPr lang="es-PE" sz="1200" dirty="0">
                          <a:solidFill>
                            <a:schemeClr val="bg1"/>
                          </a:solidFill>
                          <a:effectLst/>
                          <a:latin typeface="Calibri" charset="0"/>
                          <a:ea typeface="Calibri" charset="0"/>
                          <a:cs typeface="Calibri" charset="0"/>
                        </a:rPr>
                        <a:t>GRANELES</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B1C3"/>
                    </a:solidFill>
                  </a:tcPr>
                </a:tc>
                <a:extLst>
                  <a:ext uri="{0D108BD9-81ED-4DB2-BD59-A6C34878D82A}">
                    <a16:rowId xmlns:a16="http://schemas.microsoft.com/office/drawing/2014/main" val="10000"/>
                  </a:ext>
                </a:extLst>
              </a:tr>
            </a:tbl>
          </a:graphicData>
        </a:graphic>
      </p:graphicFrame>
      <p:sp>
        <p:nvSpPr>
          <p:cNvPr id="41" name="Rectángulo redondeado 40">
            <a:extLst>
              <a:ext uri="{FF2B5EF4-FFF2-40B4-BE49-F238E27FC236}">
                <a16:creationId xmlns:a16="http://schemas.microsoft.com/office/drawing/2014/main" id="{6AEF5AC1-8824-BD47-8696-867CFECB2D9A}"/>
              </a:ext>
            </a:extLst>
          </p:cNvPr>
          <p:cNvSpPr/>
          <p:nvPr/>
        </p:nvSpPr>
        <p:spPr>
          <a:xfrm>
            <a:off x="5871051" y="2678518"/>
            <a:ext cx="2257096" cy="1107511"/>
          </a:xfrm>
          <a:prstGeom prst="roundRect">
            <a:avLst>
              <a:gd name="adj" fmla="val 0"/>
            </a:avLst>
          </a:prstGeom>
          <a:no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cxnSp>
        <p:nvCxnSpPr>
          <p:cNvPr id="46" name="Conector recto de flecha 45">
            <a:extLst>
              <a:ext uri="{FF2B5EF4-FFF2-40B4-BE49-F238E27FC236}">
                <a16:creationId xmlns:a16="http://schemas.microsoft.com/office/drawing/2014/main" id="{5D6DE3C4-72B9-BE40-9F2A-DAC5F869FB67}"/>
              </a:ext>
            </a:extLst>
          </p:cNvPr>
          <p:cNvCxnSpPr>
            <a:cxnSpLocks/>
            <a:stCxn id="47" idx="2"/>
          </p:cNvCxnSpPr>
          <p:nvPr/>
        </p:nvCxnSpPr>
        <p:spPr>
          <a:xfrm>
            <a:off x="2150321" y="4158970"/>
            <a:ext cx="337769" cy="1200145"/>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7" name="3 Tabla">
            <a:extLst>
              <a:ext uri="{FF2B5EF4-FFF2-40B4-BE49-F238E27FC236}">
                <a16:creationId xmlns:a16="http://schemas.microsoft.com/office/drawing/2014/main" id="{7B465DA3-3A8A-C34F-9868-0FD6FCF0514D}"/>
              </a:ext>
            </a:extLst>
          </p:cNvPr>
          <p:cNvGraphicFramePr>
            <a:graphicFrameLocks noGrp="1"/>
          </p:cNvGraphicFramePr>
          <p:nvPr>
            <p:extLst>
              <p:ext uri="{D42A27DB-BD31-4B8C-83A1-F6EECF244321}">
                <p14:modId xmlns:p14="http://schemas.microsoft.com/office/powerpoint/2010/main" val="2685454575"/>
              </p:ext>
            </p:extLst>
          </p:nvPr>
        </p:nvGraphicFramePr>
        <p:xfrm>
          <a:off x="1019799" y="3877983"/>
          <a:ext cx="2261044" cy="280987"/>
        </p:xfrm>
        <a:graphic>
          <a:graphicData uri="http://schemas.openxmlformats.org/drawingml/2006/table">
            <a:tbl>
              <a:tblPr firstRow="1" firstCol="1" bandRow="1">
                <a:tableStyleId>{3B4B98B0-60AC-42C2-AFA5-B58CD77FA1E5}</a:tableStyleId>
              </a:tblPr>
              <a:tblGrid>
                <a:gridCol w="2261044">
                  <a:extLst>
                    <a:ext uri="{9D8B030D-6E8A-4147-A177-3AD203B41FA5}">
                      <a16:colId xmlns:a16="http://schemas.microsoft.com/office/drawing/2014/main" val="20000"/>
                    </a:ext>
                  </a:extLst>
                </a:gridCol>
              </a:tblGrid>
              <a:tr h="280987">
                <a:tc>
                  <a:txBody>
                    <a:bodyPr/>
                    <a:lstStyle/>
                    <a:p>
                      <a:pPr algn="ctr">
                        <a:lnSpc>
                          <a:spcPts val="1500"/>
                        </a:lnSpc>
                        <a:spcAft>
                          <a:spcPts val="0"/>
                        </a:spcAft>
                      </a:pPr>
                      <a:r>
                        <a:rPr lang="es-PE" sz="1200" dirty="0">
                          <a:solidFill>
                            <a:schemeClr val="bg1"/>
                          </a:solidFill>
                          <a:effectLst/>
                          <a:latin typeface="Calibri" charset="0"/>
                          <a:ea typeface="Calibri" charset="0"/>
                          <a:cs typeface="Calibri" charset="0"/>
                        </a:rPr>
                        <a:t>GRANELES (ESPECIALES)</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B1C3"/>
                    </a:solidFill>
                  </a:tcPr>
                </a:tc>
                <a:extLst>
                  <a:ext uri="{0D108BD9-81ED-4DB2-BD59-A6C34878D82A}">
                    <a16:rowId xmlns:a16="http://schemas.microsoft.com/office/drawing/2014/main" val="10000"/>
                  </a:ext>
                </a:extLst>
              </a:tr>
            </a:tbl>
          </a:graphicData>
        </a:graphic>
      </p:graphicFrame>
      <p:sp>
        <p:nvSpPr>
          <p:cNvPr id="48" name="Rectángulo redondeado 47">
            <a:extLst>
              <a:ext uri="{FF2B5EF4-FFF2-40B4-BE49-F238E27FC236}">
                <a16:creationId xmlns:a16="http://schemas.microsoft.com/office/drawing/2014/main" id="{88167CDE-7D15-2B4C-ABCC-760B67442705}"/>
              </a:ext>
            </a:extLst>
          </p:cNvPr>
          <p:cNvSpPr/>
          <p:nvPr/>
        </p:nvSpPr>
        <p:spPr>
          <a:xfrm>
            <a:off x="1023748" y="3887885"/>
            <a:ext cx="2257096" cy="1107511"/>
          </a:xfrm>
          <a:prstGeom prst="roundRect">
            <a:avLst>
              <a:gd name="adj" fmla="val 0"/>
            </a:avLst>
          </a:prstGeom>
          <a:no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cxnSp>
        <p:nvCxnSpPr>
          <p:cNvPr id="49" name="Conector recto de flecha 48">
            <a:extLst>
              <a:ext uri="{FF2B5EF4-FFF2-40B4-BE49-F238E27FC236}">
                <a16:creationId xmlns:a16="http://schemas.microsoft.com/office/drawing/2014/main" id="{93854060-98CB-8344-BC42-1605588150FE}"/>
              </a:ext>
            </a:extLst>
          </p:cNvPr>
          <p:cNvCxnSpPr>
            <a:cxnSpLocks/>
            <a:stCxn id="50" idx="2"/>
          </p:cNvCxnSpPr>
          <p:nvPr/>
        </p:nvCxnSpPr>
        <p:spPr>
          <a:xfrm>
            <a:off x="4569057" y="4158970"/>
            <a:ext cx="337769" cy="1200145"/>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0" name="3 Tabla">
            <a:extLst>
              <a:ext uri="{FF2B5EF4-FFF2-40B4-BE49-F238E27FC236}">
                <a16:creationId xmlns:a16="http://schemas.microsoft.com/office/drawing/2014/main" id="{BD6ECA6B-885C-A64B-8A51-DDA7E1A9C830}"/>
              </a:ext>
            </a:extLst>
          </p:cNvPr>
          <p:cNvGraphicFramePr>
            <a:graphicFrameLocks noGrp="1"/>
          </p:cNvGraphicFramePr>
          <p:nvPr>
            <p:extLst>
              <p:ext uri="{D42A27DB-BD31-4B8C-83A1-F6EECF244321}">
                <p14:modId xmlns:p14="http://schemas.microsoft.com/office/powerpoint/2010/main" val="2150118032"/>
              </p:ext>
            </p:extLst>
          </p:nvPr>
        </p:nvGraphicFramePr>
        <p:xfrm>
          <a:off x="3438535" y="3877983"/>
          <a:ext cx="2261044" cy="280987"/>
        </p:xfrm>
        <a:graphic>
          <a:graphicData uri="http://schemas.openxmlformats.org/drawingml/2006/table">
            <a:tbl>
              <a:tblPr firstRow="1" firstCol="1" bandRow="1">
                <a:tableStyleId>{3B4B98B0-60AC-42C2-AFA5-B58CD77FA1E5}</a:tableStyleId>
              </a:tblPr>
              <a:tblGrid>
                <a:gridCol w="2261044">
                  <a:extLst>
                    <a:ext uri="{9D8B030D-6E8A-4147-A177-3AD203B41FA5}">
                      <a16:colId xmlns:a16="http://schemas.microsoft.com/office/drawing/2014/main" val="20000"/>
                    </a:ext>
                  </a:extLst>
                </a:gridCol>
              </a:tblGrid>
              <a:tr h="280987">
                <a:tc>
                  <a:txBody>
                    <a:bodyPr/>
                    <a:lstStyle/>
                    <a:p>
                      <a:pPr algn="ctr">
                        <a:lnSpc>
                          <a:spcPts val="1500"/>
                        </a:lnSpc>
                        <a:spcAft>
                          <a:spcPts val="0"/>
                        </a:spcAft>
                      </a:pPr>
                      <a:r>
                        <a:rPr lang="es-PE" sz="1200" dirty="0">
                          <a:solidFill>
                            <a:schemeClr val="bg1"/>
                          </a:solidFill>
                          <a:effectLst/>
                          <a:latin typeface="Calibri" charset="0"/>
                          <a:ea typeface="Calibri" charset="0"/>
                          <a:cs typeface="Calibri" charset="0"/>
                        </a:rPr>
                        <a:t>PESADOS (MAQUINARIAS)</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B1C3"/>
                    </a:solidFill>
                  </a:tcPr>
                </a:tc>
                <a:extLst>
                  <a:ext uri="{0D108BD9-81ED-4DB2-BD59-A6C34878D82A}">
                    <a16:rowId xmlns:a16="http://schemas.microsoft.com/office/drawing/2014/main" val="10000"/>
                  </a:ext>
                </a:extLst>
              </a:tr>
            </a:tbl>
          </a:graphicData>
        </a:graphic>
      </p:graphicFrame>
      <p:sp>
        <p:nvSpPr>
          <p:cNvPr id="51" name="Rectángulo redondeado 50">
            <a:extLst>
              <a:ext uri="{FF2B5EF4-FFF2-40B4-BE49-F238E27FC236}">
                <a16:creationId xmlns:a16="http://schemas.microsoft.com/office/drawing/2014/main" id="{70356181-88F1-2240-B32D-ABA7B2C159EC}"/>
              </a:ext>
            </a:extLst>
          </p:cNvPr>
          <p:cNvSpPr/>
          <p:nvPr/>
        </p:nvSpPr>
        <p:spPr>
          <a:xfrm>
            <a:off x="3442484" y="3887885"/>
            <a:ext cx="2257096" cy="1107511"/>
          </a:xfrm>
          <a:prstGeom prst="roundRect">
            <a:avLst>
              <a:gd name="adj" fmla="val 0"/>
            </a:avLst>
          </a:prstGeom>
          <a:no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cxnSp>
        <p:nvCxnSpPr>
          <p:cNvPr id="52" name="Conector recto de flecha 51">
            <a:extLst>
              <a:ext uri="{FF2B5EF4-FFF2-40B4-BE49-F238E27FC236}">
                <a16:creationId xmlns:a16="http://schemas.microsoft.com/office/drawing/2014/main" id="{E7ED7D85-2CA7-4D46-AA4D-22E2AED70762}"/>
              </a:ext>
            </a:extLst>
          </p:cNvPr>
          <p:cNvCxnSpPr>
            <a:cxnSpLocks/>
          </p:cNvCxnSpPr>
          <p:nvPr/>
        </p:nvCxnSpPr>
        <p:spPr>
          <a:xfrm>
            <a:off x="7376859" y="4174278"/>
            <a:ext cx="337769" cy="1200145"/>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3" name="3 Tabla">
            <a:extLst>
              <a:ext uri="{FF2B5EF4-FFF2-40B4-BE49-F238E27FC236}">
                <a16:creationId xmlns:a16="http://schemas.microsoft.com/office/drawing/2014/main" id="{A46E3AFD-7F4B-FC4C-92A6-162B299067A7}"/>
              </a:ext>
            </a:extLst>
          </p:cNvPr>
          <p:cNvGraphicFramePr>
            <a:graphicFrameLocks noGrp="1"/>
          </p:cNvGraphicFramePr>
          <p:nvPr>
            <p:extLst>
              <p:ext uri="{D42A27DB-BD31-4B8C-83A1-F6EECF244321}">
                <p14:modId xmlns:p14="http://schemas.microsoft.com/office/powerpoint/2010/main" val="2962647351"/>
              </p:ext>
            </p:extLst>
          </p:nvPr>
        </p:nvGraphicFramePr>
        <p:xfrm>
          <a:off x="5867102" y="3877983"/>
          <a:ext cx="2261044" cy="280987"/>
        </p:xfrm>
        <a:graphic>
          <a:graphicData uri="http://schemas.openxmlformats.org/drawingml/2006/table">
            <a:tbl>
              <a:tblPr firstRow="1" firstCol="1" bandRow="1">
                <a:tableStyleId>{3B4B98B0-60AC-42C2-AFA5-B58CD77FA1E5}</a:tableStyleId>
              </a:tblPr>
              <a:tblGrid>
                <a:gridCol w="2261044">
                  <a:extLst>
                    <a:ext uri="{9D8B030D-6E8A-4147-A177-3AD203B41FA5}">
                      <a16:colId xmlns:a16="http://schemas.microsoft.com/office/drawing/2014/main" val="20000"/>
                    </a:ext>
                  </a:extLst>
                </a:gridCol>
              </a:tblGrid>
              <a:tr h="280987">
                <a:tc>
                  <a:txBody>
                    <a:bodyPr/>
                    <a:lstStyle/>
                    <a:p>
                      <a:pPr algn="ctr">
                        <a:lnSpc>
                          <a:spcPts val="1500"/>
                        </a:lnSpc>
                        <a:spcAft>
                          <a:spcPts val="0"/>
                        </a:spcAft>
                      </a:pPr>
                      <a:r>
                        <a:rPr lang="es-PE" sz="1200" dirty="0">
                          <a:solidFill>
                            <a:schemeClr val="bg1"/>
                          </a:solidFill>
                          <a:effectLst/>
                          <a:latin typeface="Calibri" charset="0"/>
                          <a:ea typeface="Calibri" charset="0"/>
                          <a:cs typeface="Calibri" charset="0"/>
                        </a:rPr>
                        <a:t>CONTENEDORES (ESPECIALES) </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B1C3"/>
                    </a:solidFill>
                  </a:tcPr>
                </a:tc>
                <a:extLst>
                  <a:ext uri="{0D108BD9-81ED-4DB2-BD59-A6C34878D82A}">
                    <a16:rowId xmlns:a16="http://schemas.microsoft.com/office/drawing/2014/main" val="10000"/>
                  </a:ext>
                </a:extLst>
              </a:tr>
            </a:tbl>
          </a:graphicData>
        </a:graphic>
      </p:graphicFrame>
      <p:sp>
        <p:nvSpPr>
          <p:cNvPr id="54" name="Rectángulo redondeado 53">
            <a:extLst>
              <a:ext uri="{FF2B5EF4-FFF2-40B4-BE49-F238E27FC236}">
                <a16:creationId xmlns:a16="http://schemas.microsoft.com/office/drawing/2014/main" id="{3AC87C06-14F7-8140-A61D-AFC1A2EAD900}"/>
              </a:ext>
            </a:extLst>
          </p:cNvPr>
          <p:cNvSpPr/>
          <p:nvPr/>
        </p:nvSpPr>
        <p:spPr>
          <a:xfrm>
            <a:off x="5871051" y="3887885"/>
            <a:ext cx="2257096" cy="1107511"/>
          </a:xfrm>
          <a:prstGeom prst="roundRect">
            <a:avLst>
              <a:gd name="adj" fmla="val 0"/>
            </a:avLst>
          </a:prstGeom>
          <a:no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sp>
        <p:nvSpPr>
          <p:cNvPr id="55" name="object 7">
            <a:extLst>
              <a:ext uri="{FF2B5EF4-FFF2-40B4-BE49-F238E27FC236}">
                <a16:creationId xmlns:a16="http://schemas.microsoft.com/office/drawing/2014/main" id="{0DF4E498-445D-6242-88C3-8FE50DF0EE99}"/>
              </a:ext>
            </a:extLst>
          </p:cNvPr>
          <p:cNvSpPr txBox="1"/>
          <p:nvPr/>
        </p:nvSpPr>
        <p:spPr>
          <a:xfrm>
            <a:off x="1104325" y="1776757"/>
            <a:ext cx="727587" cy="169277"/>
          </a:xfrm>
          <a:prstGeom prst="rect">
            <a:avLst/>
          </a:prstGeom>
        </p:spPr>
        <p:txBody>
          <a:bodyPr vert="horz" wrap="square" lIns="0" tIns="0" rIns="0" bIns="0" rtlCol="0">
            <a:spAutoFit/>
          </a:bodyPr>
          <a:lstStyle/>
          <a:p>
            <a:pPr marL="11725">
              <a:buSzPct val="100000"/>
              <a:tabLst>
                <a:tab pos="121285" algn="l"/>
              </a:tabLst>
            </a:pPr>
            <a:r>
              <a:rPr lang="es-ES" sz="1100" spc="-10" dirty="0">
                <a:solidFill>
                  <a:srgbClr val="EE4639"/>
                </a:solidFill>
                <a:cs typeface="Source Sans Pro"/>
              </a:rPr>
              <a:t>Camión</a:t>
            </a:r>
            <a:endParaRPr lang="es-PE" sz="1100" spc="-10" dirty="0">
              <a:solidFill>
                <a:srgbClr val="EE4639"/>
              </a:solidFill>
              <a:cs typeface="Source Sans Pro"/>
            </a:endParaRPr>
          </a:p>
        </p:txBody>
      </p:sp>
      <p:sp>
        <p:nvSpPr>
          <p:cNvPr id="56" name="object 7">
            <a:extLst>
              <a:ext uri="{FF2B5EF4-FFF2-40B4-BE49-F238E27FC236}">
                <a16:creationId xmlns:a16="http://schemas.microsoft.com/office/drawing/2014/main" id="{856DEDB1-A887-8B43-8C3D-3C9E57E33214}"/>
              </a:ext>
            </a:extLst>
          </p:cNvPr>
          <p:cNvSpPr txBox="1"/>
          <p:nvPr/>
        </p:nvSpPr>
        <p:spPr>
          <a:xfrm>
            <a:off x="2802458" y="1776757"/>
            <a:ext cx="727587" cy="169277"/>
          </a:xfrm>
          <a:prstGeom prst="rect">
            <a:avLst/>
          </a:prstGeom>
        </p:spPr>
        <p:txBody>
          <a:bodyPr vert="horz" wrap="square" lIns="0" tIns="0" rIns="0" bIns="0" rtlCol="0">
            <a:spAutoFit/>
          </a:bodyPr>
          <a:lstStyle/>
          <a:p>
            <a:pPr marL="11725">
              <a:buSzPct val="100000"/>
              <a:tabLst>
                <a:tab pos="121285" algn="l"/>
              </a:tabLst>
            </a:pPr>
            <a:r>
              <a:rPr lang="es-ES" sz="1100" spc="-10" dirty="0">
                <a:solidFill>
                  <a:srgbClr val="EE4639"/>
                </a:solidFill>
                <a:cs typeface="Source Sans Pro"/>
              </a:rPr>
              <a:t>Remolque</a:t>
            </a:r>
            <a:endParaRPr lang="es-PE" sz="1100" spc="-10" dirty="0">
              <a:solidFill>
                <a:srgbClr val="EE4639"/>
              </a:solidFill>
              <a:cs typeface="Source Sans Pro"/>
            </a:endParaRPr>
          </a:p>
        </p:txBody>
      </p:sp>
      <p:sp>
        <p:nvSpPr>
          <p:cNvPr id="57" name="object 7">
            <a:extLst>
              <a:ext uri="{FF2B5EF4-FFF2-40B4-BE49-F238E27FC236}">
                <a16:creationId xmlns:a16="http://schemas.microsoft.com/office/drawing/2014/main" id="{3AB5EA46-28C5-6E46-9685-B3023A99FAF9}"/>
              </a:ext>
            </a:extLst>
          </p:cNvPr>
          <p:cNvSpPr txBox="1"/>
          <p:nvPr/>
        </p:nvSpPr>
        <p:spPr>
          <a:xfrm>
            <a:off x="4877065" y="1776757"/>
            <a:ext cx="1354508" cy="169277"/>
          </a:xfrm>
          <a:prstGeom prst="rect">
            <a:avLst/>
          </a:prstGeom>
        </p:spPr>
        <p:txBody>
          <a:bodyPr vert="horz" wrap="square" lIns="0" tIns="0" rIns="0" bIns="0" rtlCol="0">
            <a:spAutoFit/>
          </a:bodyPr>
          <a:lstStyle/>
          <a:p>
            <a:pPr marL="11725">
              <a:buSzPct val="100000"/>
              <a:tabLst>
                <a:tab pos="121285" algn="l"/>
              </a:tabLst>
            </a:pPr>
            <a:r>
              <a:rPr lang="es-ES" sz="1100" spc="-10" dirty="0">
                <a:solidFill>
                  <a:srgbClr val="EE4639"/>
                </a:solidFill>
                <a:cs typeface="Source Sans Pro"/>
              </a:rPr>
              <a:t>Remolque articulado</a:t>
            </a:r>
            <a:endParaRPr lang="es-PE" sz="1100" spc="-10" dirty="0">
              <a:solidFill>
                <a:srgbClr val="EE4639"/>
              </a:solidFill>
              <a:cs typeface="Source Sans Pro"/>
            </a:endParaRPr>
          </a:p>
        </p:txBody>
      </p:sp>
      <p:sp>
        <p:nvSpPr>
          <p:cNvPr id="58" name="object 7">
            <a:extLst>
              <a:ext uri="{FF2B5EF4-FFF2-40B4-BE49-F238E27FC236}">
                <a16:creationId xmlns:a16="http://schemas.microsoft.com/office/drawing/2014/main" id="{12CA2EA6-A116-6B41-80C0-F70E4E4673F2}"/>
              </a:ext>
            </a:extLst>
          </p:cNvPr>
          <p:cNvSpPr txBox="1"/>
          <p:nvPr/>
        </p:nvSpPr>
        <p:spPr>
          <a:xfrm>
            <a:off x="1104325" y="2995958"/>
            <a:ext cx="727587" cy="169277"/>
          </a:xfrm>
          <a:prstGeom prst="rect">
            <a:avLst/>
          </a:prstGeom>
        </p:spPr>
        <p:txBody>
          <a:bodyPr vert="horz" wrap="square" lIns="0" tIns="0" rIns="0" bIns="0" rtlCol="0">
            <a:spAutoFit/>
          </a:bodyPr>
          <a:lstStyle/>
          <a:p>
            <a:pPr marL="11725">
              <a:buSzPct val="100000"/>
              <a:tabLst>
                <a:tab pos="121285" algn="l"/>
              </a:tabLst>
            </a:pPr>
            <a:r>
              <a:rPr lang="es-ES" sz="1100" spc="-10" dirty="0">
                <a:solidFill>
                  <a:srgbClr val="EE4639"/>
                </a:solidFill>
                <a:cs typeface="Source Sans Pro"/>
              </a:rPr>
              <a:t>Tanque</a:t>
            </a:r>
            <a:endParaRPr lang="es-PE" sz="1100" spc="-10" dirty="0">
              <a:solidFill>
                <a:srgbClr val="EE4639"/>
              </a:solidFill>
              <a:cs typeface="Source Sans Pro"/>
            </a:endParaRPr>
          </a:p>
        </p:txBody>
      </p:sp>
      <p:sp>
        <p:nvSpPr>
          <p:cNvPr id="59" name="object 7">
            <a:extLst>
              <a:ext uri="{FF2B5EF4-FFF2-40B4-BE49-F238E27FC236}">
                <a16:creationId xmlns:a16="http://schemas.microsoft.com/office/drawing/2014/main" id="{0BCA3750-7AC2-BD41-B538-9B4FADECBD29}"/>
              </a:ext>
            </a:extLst>
          </p:cNvPr>
          <p:cNvSpPr txBox="1"/>
          <p:nvPr/>
        </p:nvSpPr>
        <p:spPr>
          <a:xfrm>
            <a:off x="3631215" y="2995958"/>
            <a:ext cx="727587" cy="169277"/>
          </a:xfrm>
          <a:prstGeom prst="rect">
            <a:avLst/>
          </a:prstGeom>
        </p:spPr>
        <p:txBody>
          <a:bodyPr vert="horz" wrap="square" lIns="0" tIns="0" rIns="0" bIns="0" rtlCol="0">
            <a:spAutoFit/>
          </a:bodyPr>
          <a:lstStyle/>
          <a:p>
            <a:pPr marL="11725">
              <a:buSzPct val="100000"/>
              <a:tabLst>
                <a:tab pos="121285" algn="l"/>
              </a:tabLst>
            </a:pPr>
            <a:r>
              <a:rPr lang="es-ES" sz="1100" spc="-10" dirty="0">
                <a:solidFill>
                  <a:srgbClr val="EE4639"/>
                </a:solidFill>
                <a:cs typeface="Source Sans Pro"/>
              </a:rPr>
              <a:t>Estacas</a:t>
            </a:r>
            <a:endParaRPr lang="es-PE" sz="1100" spc="-10" dirty="0">
              <a:solidFill>
                <a:srgbClr val="EE4639"/>
              </a:solidFill>
              <a:cs typeface="Source Sans Pro"/>
            </a:endParaRPr>
          </a:p>
        </p:txBody>
      </p:sp>
      <p:sp>
        <p:nvSpPr>
          <p:cNvPr id="60" name="object 7">
            <a:extLst>
              <a:ext uri="{FF2B5EF4-FFF2-40B4-BE49-F238E27FC236}">
                <a16:creationId xmlns:a16="http://schemas.microsoft.com/office/drawing/2014/main" id="{DD917EAC-119F-EC43-90E8-729AA6C47844}"/>
              </a:ext>
            </a:extLst>
          </p:cNvPr>
          <p:cNvSpPr txBox="1"/>
          <p:nvPr/>
        </p:nvSpPr>
        <p:spPr>
          <a:xfrm>
            <a:off x="6000789" y="2995958"/>
            <a:ext cx="727587" cy="169277"/>
          </a:xfrm>
          <a:prstGeom prst="rect">
            <a:avLst/>
          </a:prstGeom>
        </p:spPr>
        <p:txBody>
          <a:bodyPr vert="horz" wrap="square" lIns="0" tIns="0" rIns="0" bIns="0" rtlCol="0">
            <a:spAutoFit/>
          </a:bodyPr>
          <a:lstStyle/>
          <a:p>
            <a:pPr marL="11725">
              <a:buSzPct val="100000"/>
              <a:tabLst>
                <a:tab pos="121285" algn="l"/>
              </a:tabLst>
            </a:pPr>
            <a:r>
              <a:rPr lang="es-ES" sz="1100" spc="-10" dirty="0">
                <a:solidFill>
                  <a:srgbClr val="EE4639"/>
                </a:solidFill>
                <a:cs typeface="Source Sans Pro"/>
              </a:rPr>
              <a:t>Refrigerado</a:t>
            </a:r>
            <a:endParaRPr lang="es-PE" sz="1100" spc="-10" dirty="0">
              <a:solidFill>
                <a:srgbClr val="EE4639"/>
              </a:solidFill>
              <a:cs typeface="Source Sans Pro"/>
            </a:endParaRPr>
          </a:p>
        </p:txBody>
      </p:sp>
      <p:sp>
        <p:nvSpPr>
          <p:cNvPr id="61" name="object 7">
            <a:extLst>
              <a:ext uri="{FF2B5EF4-FFF2-40B4-BE49-F238E27FC236}">
                <a16:creationId xmlns:a16="http://schemas.microsoft.com/office/drawing/2014/main" id="{5C5C82C2-2EDC-2A4F-85F9-E5513A6A6317}"/>
              </a:ext>
            </a:extLst>
          </p:cNvPr>
          <p:cNvSpPr txBox="1"/>
          <p:nvPr/>
        </p:nvSpPr>
        <p:spPr>
          <a:xfrm>
            <a:off x="1104325" y="4215158"/>
            <a:ext cx="1304241" cy="169277"/>
          </a:xfrm>
          <a:prstGeom prst="rect">
            <a:avLst/>
          </a:prstGeom>
        </p:spPr>
        <p:txBody>
          <a:bodyPr vert="horz" wrap="square" lIns="0" tIns="0" rIns="0" bIns="0" rtlCol="0">
            <a:spAutoFit/>
          </a:bodyPr>
          <a:lstStyle/>
          <a:p>
            <a:pPr marL="11725">
              <a:buSzPct val="100000"/>
              <a:tabLst>
                <a:tab pos="121285" algn="l"/>
              </a:tabLst>
            </a:pPr>
            <a:r>
              <a:rPr lang="es-ES" sz="1100" spc="-10" dirty="0">
                <a:solidFill>
                  <a:srgbClr val="EE4639"/>
                </a:solidFill>
                <a:cs typeface="Source Sans Pro"/>
              </a:rPr>
              <a:t>Volqueta - Tolva</a:t>
            </a:r>
            <a:endParaRPr lang="es-PE" sz="1100" spc="-10" dirty="0">
              <a:solidFill>
                <a:srgbClr val="EE4639"/>
              </a:solidFill>
              <a:cs typeface="Source Sans Pro"/>
            </a:endParaRPr>
          </a:p>
        </p:txBody>
      </p:sp>
      <p:sp>
        <p:nvSpPr>
          <p:cNvPr id="62" name="object 7">
            <a:extLst>
              <a:ext uri="{FF2B5EF4-FFF2-40B4-BE49-F238E27FC236}">
                <a16:creationId xmlns:a16="http://schemas.microsoft.com/office/drawing/2014/main" id="{1BC3D5F3-F99C-BA42-BCEB-C864CF36AEF6}"/>
              </a:ext>
            </a:extLst>
          </p:cNvPr>
          <p:cNvSpPr txBox="1"/>
          <p:nvPr/>
        </p:nvSpPr>
        <p:spPr>
          <a:xfrm>
            <a:off x="3631215" y="4215158"/>
            <a:ext cx="727587" cy="169277"/>
          </a:xfrm>
          <a:prstGeom prst="rect">
            <a:avLst/>
          </a:prstGeom>
        </p:spPr>
        <p:txBody>
          <a:bodyPr vert="horz" wrap="square" lIns="0" tIns="0" rIns="0" bIns="0" rtlCol="0">
            <a:spAutoFit/>
          </a:bodyPr>
          <a:lstStyle/>
          <a:p>
            <a:pPr marL="11725">
              <a:buSzPct val="100000"/>
              <a:tabLst>
                <a:tab pos="121285" algn="l"/>
              </a:tabLst>
            </a:pPr>
            <a:r>
              <a:rPr lang="es-ES" sz="1100" spc="-10" dirty="0">
                <a:solidFill>
                  <a:srgbClr val="EE4639"/>
                </a:solidFill>
                <a:cs typeface="Source Sans Pro"/>
              </a:rPr>
              <a:t>Cama baja</a:t>
            </a:r>
            <a:endParaRPr lang="es-PE" sz="1100" spc="-10" dirty="0">
              <a:solidFill>
                <a:srgbClr val="EE4639"/>
              </a:solidFill>
              <a:cs typeface="Source Sans Pro"/>
            </a:endParaRPr>
          </a:p>
        </p:txBody>
      </p:sp>
      <p:sp>
        <p:nvSpPr>
          <p:cNvPr id="63" name="object 7">
            <a:extLst>
              <a:ext uri="{FF2B5EF4-FFF2-40B4-BE49-F238E27FC236}">
                <a16:creationId xmlns:a16="http://schemas.microsoft.com/office/drawing/2014/main" id="{C1B52796-0A6A-7843-9DA3-281D6C22CDD1}"/>
              </a:ext>
            </a:extLst>
          </p:cNvPr>
          <p:cNvSpPr txBox="1"/>
          <p:nvPr/>
        </p:nvSpPr>
        <p:spPr>
          <a:xfrm>
            <a:off x="6000789" y="4215158"/>
            <a:ext cx="727587" cy="169277"/>
          </a:xfrm>
          <a:prstGeom prst="rect">
            <a:avLst/>
          </a:prstGeom>
        </p:spPr>
        <p:txBody>
          <a:bodyPr vert="horz" wrap="square" lIns="0" tIns="0" rIns="0" bIns="0" rtlCol="0">
            <a:spAutoFit/>
          </a:bodyPr>
          <a:lstStyle/>
          <a:p>
            <a:pPr marL="11725">
              <a:buSzPct val="100000"/>
              <a:tabLst>
                <a:tab pos="121285" algn="l"/>
              </a:tabLst>
            </a:pPr>
            <a:r>
              <a:rPr lang="es-ES" sz="1100" spc="-10" dirty="0">
                <a:solidFill>
                  <a:srgbClr val="EE4639"/>
                </a:solidFill>
                <a:cs typeface="Source Sans Pro"/>
              </a:rPr>
              <a:t>Plataforma</a:t>
            </a:r>
            <a:endParaRPr lang="es-PE" sz="1100" spc="-10" dirty="0">
              <a:solidFill>
                <a:srgbClr val="EE4639"/>
              </a:solidFill>
              <a:cs typeface="Source Sans Pro"/>
            </a:endParaRPr>
          </a:p>
        </p:txBody>
      </p:sp>
    </p:spTree>
    <p:extLst>
      <p:ext uri="{BB962C8B-B14F-4D97-AF65-F5344CB8AC3E}">
        <p14:creationId xmlns:p14="http://schemas.microsoft.com/office/powerpoint/2010/main" val="358012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3889376" cy="4262705"/>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MODALIDAD FERROVIARIA</a:t>
            </a:r>
            <a:endParaRPr lang="es-PE" sz="1600" spc="-10" dirty="0">
              <a:solidFill>
                <a:srgbClr val="262626"/>
              </a:solidFill>
              <a:cs typeface="Source Sans Pro"/>
            </a:endParaRPr>
          </a:p>
          <a:p>
            <a:pPr marL="184150" indent="-173038">
              <a:buSzPct val="100000"/>
              <a:buFont typeface="Arial" panose="020B0604020202020204" pitchFamily="34" charset="0"/>
              <a:buChar char="•"/>
              <a:tabLst>
                <a:tab pos="120650" algn="l"/>
              </a:tabLst>
            </a:pPr>
            <a:r>
              <a:rPr lang="es-ES" sz="1600" spc="-10" dirty="0">
                <a:solidFill>
                  <a:srgbClr val="262626"/>
                </a:solidFill>
                <a:cs typeface="Source Sans Pro"/>
              </a:rPr>
              <a:t>Modalidad especializada en transporte de materias primas (carbón, cobre, zinc, madera, químicos) y productos de bajo valor.</a:t>
            </a:r>
          </a:p>
          <a:p>
            <a:pPr marL="184150" indent="-173038">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84150" indent="-173038">
              <a:buSzPct val="100000"/>
              <a:buFont typeface="Arial" panose="020B0604020202020204" pitchFamily="34" charset="0"/>
              <a:buChar char="•"/>
              <a:tabLst>
                <a:tab pos="120650" algn="l"/>
              </a:tabLst>
            </a:pPr>
            <a:r>
              <a:rPr lang="es-ES" sz="1600" spc="-10" dirty="0">
                <a:solidFill>
                  <a:srgbClr val="262626"/>
                </a:solidFill>
                <a:cs typeface="Source Sans Pro"/>
              </a:rPr>
              <a:t>Recorridos de larga distancia y relativa baja velocidad.</a:t>
            </a:r>
          </a:p>
          <a:p>
            <a:pPr marL="184150" indent="-173038">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84150" indent="-173038">
              <a:buSzPct val="100000"/>
              <a:buFont typeface="Arial" panose="020B0604020202020204" pitchFamily="34" charset="0"/>
              <a:buChar char="•"/>
              <a:tabLst>
                <a:tab pos="120650" algn="l"/>
              </a:tabLst>
            </a:pPr>
            <a:r>
              <a:rPr lang="es-ES" sz="1600" spc="-10" dirty="0">
                <a:solidFill>
                  <a:srgbClr val="262626"/>
                </a:solidFill>
                <a:cs typeface="Source Sans Pro"/>
              </a:rPr>
              <a:t>Tamaños de envío de al menos de un vagón.</a:t>
            </a:r>
          </a:p>
          <a:p>
            <a:pPr marL="184150" indent="-173038">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84150" indent="-173038">
              <a:buSzPct val="100000"/>
              <a:buFont typeface="Arial" panose="020B0604020202020204" pitchFamily="34" charset="0"/>
              <a:buChar char="•"/>
              <a:tabLst>
                <a:tab pos="120650" algn="l"/>
              </a:tabLst>
            </a:pPr>
            <a:r>
              <a:rPr lang="es-ES" sz="1600" spc="-10" dirty="0">
                <a:solidFill>
                  <a:srgbClr val="262626"/>
                </a:solidFill>
                <a:cs typeface="Source Sans Pro"/>
              </a:rPr>
              <a:t>Alto porcentaje de tiempo en carga y descarga con transbordos a camión.</a:t>
            </a:r>
          </a:p>
          <a:p>
            <a:pPr marL="184150" indent="-173038">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84150" indent="-173038">
              <a:buSzPct val="100000"/>
              <a:buFont typeface="Arial" panose="020B0604020202020204" pitchFamily="34" charset="0"/>
              <a:buChar char="•"/>
              <a:tabLst>
                <a:tab pos="120650" algn="l"/>
              </a:tabLst>
            </a:pPr>
            <a:r>
              <a:rPr lang="es-ES" sz="1600" spc="-10" dirty="0">
                <a:solidFill>
                  <a:srgbClr val="262626"/>
                </a:solidFill>
                <a:cs typeface="Source Sans Pro"/>
              </a:rPr>
              <a:t>Existen las opciones de transporte privado y terceros.</a:t>
            </a:r>
          </a:p>
          <a:p>
            <a:pPr marL="184150" indent="-173038">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84150" indent="-173038">
              <a:buSzPct val="100000"/>
              <a:buFont typeface="Arial" panose="020B0604020202020204" pitchFamily="34" charset="0"/>
              <a:buChar char="•"/>
              <a:tabLst>
                <a:tab pos="120650" algn="l"/>
              </a:tabLst>
            </a:pPr>
            <a:r>
              <a:rPr lang="es-ES" sz="1600" spc="-10" dirty="0">
                <a:solidFill>
                  <a:srgbClr val="262626"/>
                </a:solidFill>
                <a:cs typeface="Source Sans Pro"/>
              </a:rPr>
              <a:t>Transporte de bajo costo.</a:t>
            </a:r>
            <a:endParaRPr lang="es-PE" sz="1600" spc="-10" dirty="0">
              <a:solidFill>
                <a:srgbClr val="262626"/>
              </a:solidFill>
              <a:cs typeface="Source Sans Pro"/>
            </a:endParaRPr>
          </a:p>
        </p:txBody>
      </p:sp>
      <p:sp>
        <p:nvSpPr>
          <p:cNvPr id="7" name="Rectangle 5">
            <a:extLst>
              <a:ext uri="{FF2B5EF4-FFF2-40B4-BE49-F238E27FC236}">
                <a16:creationId xmlns:a16="http://schemas.microsoft.com/office/drawing/2014/main" id="{E84BFB78-D8F0-5B44-8F99-5DE0D7EBD9ED}"/>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1BDF7F62-171E-D04D-AB30-EB788D0F6A3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1388" y="2749551"/>
            <a:ext cx="2439891" cy="2484438"/>
          </a:xfrm>
          <a:prstGeom prst="rect">
            <a:avLst/>
          </a:prstGeom>
        </p:spPr>
      </p:pic>
      <p:pic>
        <p:nvPicPr>
          <p:cNvPr id="10" name="Imagen 9">
            <a:extLst>
              <a:ext uri="{FF2B5EF4-FFF2-40B4-BE49-F238E27FC236}">
                <a16:creationId xmlns:a16="http://schemas.microsoft.com/office/drawing/2014/main" id="{EE701792-86B6-AD4B-9F08-A4CAE5109D1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51388" y="481013"/>
            <a:ext cx="3924300" cy="2185932"/>
          </a:xfrm>
          <a:prstGeom prst="rect">
            <a:avLst/>
          </a:prstGeom>
        </p:spPr>
      </p:pic>
    </p:spTree>
    <p:extLst>
      <p:ext uri="{BB962C8B-B14F-4D97-AF65-F5344CB8AC3E}">
        <p14:creationId xmlns:p14="http://schemas.microsoft.com/office/powerpoint/2010/main" val="360817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3889376" cy="3770263"/>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cs typeface="Source Sans Pro"/>
              </a:rPr>
              <a:t>MULTIMODAL: TRANSBORDO DE TREN CARRETERA CENTRAL CON IMPALA TERMINALS</a:t>
            </a:r>
            <a:endParaRPr lang="es-PE" sz="1600" b="1" spc="-10" dirty="0">
              <a:cs typeface="Source Sans Pro"/>
            </a:endParaRPr>
          </a:p>
          <a:p>
            <a:pPr marL="182563" indent="-171450">
              <a:buSzPct val="100000"/>
              <a:buFont typeface="Arial" panose="020B0604020202020204" pitchFamily="34" charset="0"/>
              <a:buChar char="•"/>
              <a:tabLst>
                <a:tab pos="120650" algn="l"/>
              </a:tabLst>
            </a:pPr>
            <a:r>
              <a:rPr lang="es-ES" sz="1600" spc="-10" dirty="0">
                <a:cs typeface="Source Sans Pro"/>
              </a:rPr>
              <a:t>El transporte </a:t>
            </a:r>
            <a:r>
              <a:rPr lang="es-ES" sz="1600" b="1" spc="-10" dirty="0">
                <a:cs typeface="Source Sans Pro"/>
              </a:rPr>
              <a:t>MULTIMODAL</a:t>
            </a:r>
            <a:r>
              <a:rPr lang="es-ES" sz="1600" spc="-10" dirty="0">
                <a:cs typeface="Source Sans Pro"/>
              </a:rPr>
              <a:t> involucra a dos o más modalidades de transporte. En este caso ferroviario, ducto (faja transportadora) y barco hasta el lugar de destino.</a:t>
            </a:r>
          </a:p>
          <a:p>
            <a:pPr marL="182563" indent="-171450">
              <a:buSzPct val="100000"/>
              <a:buFont typeface="Arial" panose="020B0604020202020204" pitchFamily="34" charset="0"/>
              <a:buChar char="•"/>
              <a:tabLst>
                <a:tab pos="120650" algn="l"/>
              </a:tabLst>
            </a:pPr>
            <a:endParaRPr lang="es-ES" sz="1600" spc="-10" dirty="0">
              <a:cs typeface="Source Sans Pro"/>
            </a:endParaRPr>
          </a:p>
          <a:p>
            <a:pPr marL="182563" indent="-171450">
              <a:buSzPct val="100000"/>
              <a:buFont typeface="Arial" panose="020B0604020202020204" pitchFamily="34" charset="0"/>
              <a:buChar char="•"/>
              <a:tabLst>
                <a:tab pos="120650" algn="l"/>
              </a:tabLst>
            </a:pPr>
            <a:r>
              <a:rPr lang="es-ES" sz="1600" spc="-10" dirty="0">
                <a:cs typeface="Source Sans Pro"/>
              </a:rPr>
              <a:t>El tren de la carretera central transporta los minerales de las operaciones mineras del centro y lo entrega </a:t>
            </a:r>
            <a:r>
              <a:rPr lang="es-ES" sz="1600" b="1" spc="-10" dirty="0">
                <a:cs typeface="Source Sans Pro"/>
              </a:rPr>
              <a:t>a Impala Terminals </a:t>
            </a:r>
            <a:r>
              <a:rPr lang="es-ES" sz="1600" spc="-10" dirty="0">
                <a:cs typeface="Source Sans Pro"/>
              </a:rPr>
              <a:t>en donde se realizan los ensayos de laboratorio para los clientes. Finalmente, por una faja transportadora en el Callao se realiza la carga directa al buque en un muelle especializado.</a:t>
            </a:r>
          </a:p>
        </p:txBody>
      </p:sp>
      <p:sp>
        <p:nvSpPr>
          <p:cNvPr id="6" name="Rectangle 5">
            <a:extLst>
              <a:ext uri="{FF2B5EF4-FFF2-40B4-BE49-F238E27FC236}">
                <a16:creationId xmlns:a16="http://schemas.microsoft.com/office/drawing/2014/main" id="{B793A98D-2FF9-EF4A-B924-C937940219F5}"/>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10" name="Grupo 9">
            <a:extLst>
              <a:ext uri="{FF2B5EF4-FFF2-40B4-BE49-F238E27FC236}">
                <a16:creationId xmlns:a16="http://schemas.microsoft.com/office/drawing/2014/main" id="{2567B14C-3E2C-AF4D-AB12-459566A7F98A}"/>
              </a:ext>
            </a:extLst>
          </p:cNvPr>
          <p:cNvGrpSpPr/>
          <p:nvPr/>
        </p:nvGrpSpPr>
        <p:grpSpPr>
          <a:xfrm>
            <a:off x="4923737" y="492791"/>
            <a:ext cx="3619048" cy="4741197"/>
            <a:chOff x="4746755" y="492791"/>
            <a:chExt cx="3929357" cy="5147723"/>
          </a:xfrm>
        </p:grpSpPr>
        <p:pic>
          <p:nvPicPr>
            <p:cNvPr id="4" name="Imagen 3">
              <a:extLst>
                <a:ext uri="{FF2B5EF4-FFF2-40B4-BE49-F238E27FC236}">
                  <a16:creationId xmlns:a16="http://schemas.microsoft.com/office/drawing/2014/main" id="{ACADAEC6-EBE8-754D-907A-6B830988126A}"/>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746755" y="3135064"/>
              <a:ext cx="3924724" cy="2505450"/>
            </a:xfrm>
            <a:prstGeom prst="rect">
              <a:avLst/>
            </a:prstGeom>
          </p:spPr>
        </p:pic>
        <p:pic>
          <p:nvPicPr>
            <p:cNvPr id="9" name="Imagen 8">
              <a:extLst>
                <a:ext uri="{FF2B5EF4-FFF2-40B4-BE49-F238E27FC236}">
                  <a16:creationId xmlns:a16="http://schemas.microsoft.com/office/drawing/2014/main" id="{A2766C45-7507-3747-8825-D98403D9F415}"/>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4751388" y="492791"/>
              <a:ext cx="3924724" cy="2594538"/>
            </a:xfrm>
            <a:prstGeom prst="rect">
              <a:avLst/>
            </a:prstGeom>
          </p:spPr>
        </p:pic>
      </p:grpSp>
    </p:spTree>
    <p:extLst>
      <p:ext uri="{BB962C8B-B14F-4D97-AF65-F5344CB8AC3E}">
        <p14:creationId xmlns:p14="http://schemas.microsoft.com/office/powerpoint/2010/main" val="104103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88189DB-12E0-E24C-8AD7-FB04FACB861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66317" y="866714"/>
            <a:ext cx="7611366" cy="3822174"/>
          </a:xfrm>
          <a:prstGeom prst="rect">
            <a:avLst/>
          </a:prstGeom>
        </p:spPr>
      </p:pic>
      <p:sp>
        <p:nvSpPr>
          <p:cNvPr id="7" name="CuadroTexto 6">
            <a:extLst>
              <a:ext uri="{FF2B5EF4-FFF2-40B4-BE49-F238E27FC236}">
                <a16:creationId xmlns:a16="http://schemas.microsoft.com/office/drawing/2014/main" id="{65C88EEB-FD32-574A-9981-F23D453888A7}"/>
              </a:ext>
            </a:extLst>
          </p:cNvPr>
          <p:cNvSpPr txBox="1"/>
          <p:nvPr/>
        </p:nvSpPr>
        <p:spPr>
          <a:xfrm>
            <a:off x="1499337" y="4371232"/>
            <a:ext cx="6001491" cy="892552"/>
          </a:xfrm>
          <a:prstGeom prst="rect">
            <a:avLst/>
          </a:prstGeom>
          <a:noFill/>
        </p:spPr>
        <p:txBody>
          <a:bodyPr wrap="square" lIns="0" tIns="0" rIns="0" bIns="0" rtlCol="0">
            <a:spAutoFit/>
          </a:bodyPr>
          <a:lstStyle/>
          <a:p>
            <a:r>
              <a:rPr lang="es-ES" sz="1400" b="1" dirty="0">
                <a:latin typeface="Calibri" charset="0"/>
                <a:cs typeface="Calibri" charset="0"/>
              </a:rPr>
              <a:t>OPERACIONES DE TRANSBORDO EN IMPALA: DESCARGA DEL MATERIAL</a:t>
            </a:r>
          </a:p>
          <a:p>
            <a:pPr>
              <a:spcAft>
                <a:spcPts val="600"/>
              </a:spcAft>
            </a:pPr>
            <a:r>
              <a:rPr lang="es-ES" sz="1400" b="1" dirty="0">
                <a:latin typeface="Calibri" charset="0"/>
                <a:cs typeface="Calibri" charset="0"/>
              </a:rPr>
              <a:t>EL TERMINAL DE CALLAO: EL TERMINAL DE CONCENTRADO MINERAL MÁS MODERNO DE PERÚ</a:t>
            </a:r>
            <a:endParaRPr lang="es-ES_tradnl" sz="1400" b="1" dirty="0">
              <a:latin typeface="Calibri" charset="0"/>
              <a:cs typeface="Calibri" charset="0"/>
            </a:endParaRPr>
          </a:p>
          <a:p>
            <a:pPr marL="273050" indent="-49213">
              <a:spcAft>
                <a:spcPts val="600"/>
              </a:spcAft>
            </a:pPr>
            <a:r>
              <a:rPr lang="es-ES" sz="1100" dirty="0">
                <a:solidFill>
                  <a:schemeClr val="bg1">
                    <a:lumMod val="50000"/>
                  </a:schemeClr>
                </a:solidFill>
                <a:latin typeface="Calibri" charset="0"/>
                <a:cs typeface="Calibri" charset="0"/>
                <a:hlinkClick r:id="rId4">
                  <a:extLst>
                    <a:ext uri="{A12FA001-AC4F-418D-AE19-62706E023703}">
                      <ahyp:hlinkClr xmlns:ahyp="http://schemas.microsoft.com/office/drawing/2018/hyperlinkcolor" val="tx"/>
                    </a:ext>
                  </a:extLst>
                </a:hlinkClick>
              </a:rPr>
              <a:t>https://www.youtube.com/watch?v=pXx6Hp-hZF4</a:t>
            </a:r>
            <a:endParaRPr lang="es-ES" sz="1100" dirty="0">
              <a:solidFill>
                <a:schemeClr val="bg1">
                  <a:lumMod val="50000"/>
                </a:schemeClr>
              </a:solidFill>
              <a:latin typeface="Calibri" charset="0"/>
              <a:cs typeface="Calibri" charset="0"/>
            </a:endParaRPr>
          </a:p>
        </p:txBody>
      </p:sp>
      <p:sp>
        <p:nvSpPr>
          <p:cNvPr id="8" name="Rectángulo 7">
            <a:extLst>
              <a:ext uri="{FF2B5EF4-FFF2-40B4-BE49-F238E27FC236}">
                <a16:creationId xmlns:a16="http://schemas.microsoft.com/office/drawing/2014/main" id="{7667A099-6CE6-E54F-B470-95529FA84646}"/>
              </a:ext>
            </a:extLst>
          </p:cNvPr>
          <p:cNvSpPr/>
          <p:nvPr/>
        </p:nvSpPr>
        <p:spPr>
          <a:xfrm>
            <a:off x="683568" y="481236"/>
            <a:ext cx="544831" cy="193899"/>
          </a:xfrm>
          <a:prstGeom prst="rect">
            <a:avLst/>
          </a:prstGeom>
        </p:spPr>
        <p:txBody>
          <a:bodyPr wrap="square" lIns="0" tIns="0" rIns="0" bIns="0">
            <a:spAutoFit/>
          </a:bodyPr>
          <a:lstStyle/>
          <a:p>
            <a:pPr>
              <a:lnSpc>
                <a:spcPct val="90000"/>
              </a:lnSpc>
              <a:spcBef>
                <a:spcPts val="0"/>
              </a:spcBef>
              <a:defRPr/>
            </a:pPr>
            <a:r>
              <a:rPr lang="es-PE" sz="1400" b="1" dirty="0">
                <a:solidFill>
                  <a:srgbClr val="00B1C3"/>
                </a:solidFill>
                <a:latin typeface="Calibri" charset="0"/>
                <a:ea typeface="Calibri" charset="0"/>
                <a:cs typeface="Calibri" charset="0"/>
              </a:rPr>
              <a:t>VIDEO</a:t>
            </a:r>
            <a:endParaRPr lang="es-ES" sz="1600" b="1" dirty="0">
              <a:solidFill>
                <a:srgbClr val="00B1C3"/>
              </a:solidFill>
              <a:latin typeface="Calibri" charset="0"/>
              <a:ea typeface="Calibri" charset="0"/>
              <a:cs typeface="Calibri" charset="0"/>
            </a:endParaRPr>
          </a:p>
        </p:txBody>
      </p:sp>
      <p:grpSp>
        <p:nvGrpSpPr>
          <p:cNvPr id="9" name="Agrupar 7">
            <a:extLst>
              <a:ext uri="{FF2B5EF4-FFF2-40B4-BE49-F238E27FC236}">
                <a16:creationId xmlns:a16="http://schemas.microsoft.com/office/drawing/2014/main" id="{C73F1FA2-2EE7-6644-B7A3-BAA701909145}"/>
              </a:ext>
            </a:extLst>
          </p:cNvPr>
          <p:cNvGrpSpPr/>
          <p:nvPr/>
        </p:nvGrpSpPr>
        <p:grpSpPr>
          <a:xfrm>
            <a:off x="514858" y="499074"/>
            <a:ext cx="131794" cy="132296"/>
            <a:chOff x="511902" y="912278"/>
            <a:chExt cx="281320" cy="282391"/>
          </a:xfrm>
        </p:grpSpPr>
        <p:sp>
          <p:nvSpPr>
            <p:cNvPr id="10" name="Elipse 9">
              <a:extLst>
                <a:ext uri="{FF2B5EF4-FFF2-40B4-BE49-F238E27FC236}">
                  <a16:creationId xmlns:a16="http://schemas.microsoft.com/office/drawing/2014/main" id="{02EDE5E0-E4DE-F747-A562-F8C3A4F63F45}"/>
                </a:ext>
              </a:extLst>
            </p:cNvPr>
            <p:cNvSpPr/>
            <p:nvPr/>
          </p:nvSpPr>
          <p:spPr>
            <a:xfrm rot="5400000">
              <a:off x="511366" y="912814"/>
              <a:ext cx="282391" cy="281320"/>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1" name="Imagen 10">
              <a:extLst>
                <a:ext uri="{FF2B5EF4-FFF2-40B4-BE49-F238E27FC236}">
                  <a16:creationId xmlns:a16="http://schemas.microsoft.com/office/drawing/2014/main" id="{DEE5DB3D-B904-694C-82AD-73A21D8DCC4C}"/>
                </a:ext>
              </a:extLst>
            </p:cNvPr>
            <p:cNvPicPr>
              <a:picLocks noChangeAspect="1"/>
            </p:cNvPicPr>
            <p:nvPr/>
          </p:nvPicPr>
          <p:blipFill>
            <a:blip r:embed="rId5">
              <a:alphaModFix/>
              <a:lum bright="100000" contrast="100000"/>
            </a:blip>
            <a:stretch>
              <a:fillRect/>
            </a:stretch>
          </p:blipFill>
          <p:spPr>
            <a:xfrm rot="5400000">
              <a:off x="578093" y="979007"/>
              <a:ext cx="148937" cy="148937"/>
            </a:xfrm>
            <a:prstGeom prst="rect">
              <a:avLst/>
            </a:prstGeom>
          </p:spPr>
        </p:pic>
      </p:grpSp>
      <p:pic>
        <p:nvPicPr>
          <p:cNvPr id="12" name="Imagen 11">
            <a:extLst>
              <a:ext uri="{FF2B5EF4-FFF2-40B4-BE49-F238E27FC236}">
                <a16:creationId xmlns:a16="http://schemas.microsoft.com/office/drawing/2014/main" id="{76DDBBF6-C3DF-8D45-BDBA-7E89169E3731}"/>
              </a:ext>
            </a:extLst>
          </p:cNvPr>
          <p:cNvPicPr>
            <a:picLocks noChangeAspect="1"/>
          </p:cNvPicPr>
          <p:nvPr/>
        </p:nvPicPr>
        <p:blipFill>
          <a:blip r:embed="rId6"/>
          <a:stretch>
            <a:fillRect/>
          </a:stretch>
        </p:blipFill>
        <p:spPr>
          <a:xfrm>
            <a:off x="1504950" y="5075778"/>
            <a:ext cx="185286" cy="177874"/>
          </a:xfrm>
          <a:prstGeom prst="rect">
            <a:avLst/>
          </a:prstGeom>
        </p:spPr>
      </p:pic>
      <p:pic>
        <p:nvPicPr>
          <p:cNvPr id="13" name="Imagen 12">
            <a:extLst>
              <a:ext uri="{FF2B5EF4-FFF2-40B4-BE49-F238E27FC236}">
                <a16:creationId xmlns:a16="http://schemas.microsoft.com/office/drawing/2014/main" id="{28448550-7F1C-E741-8CB4-CC56162BB916}"/>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1644203" y="1142624"/>
            <a:ext cx="5856625" cy="2783333"/>
          </a:xfrm>
          <a:prstGeom prst="roundRect">
            <a:avLst/>
          </a:prstGeom>
        </p:spPr>
      </p:pic>
    </p:spTree>
    <p:extLst>
      <p:ext uri="{BB962C8B-B14F-4D97-AF65-F5344CB8AC3E}">
        <p14:creationId xmlns:p14="http://schemas.microsoft.com/office/powerpoint/2010/main" val="335355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24966"/>
            <a:ext cx="3889376" cy="4016484"/>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MODALIDAD DUCTOS</a:t>
            </a:r>
            <a:endParaRPr lang="es-PE" sz="1600" spc="-10" dirty="0">
              <a:solidFill>
                <a:srgbClr val="262626"/>
              </a:solidFill>
              <a:cs typeface="Source Sans Pro"/>
            </a:endParaRPr>
          </a:p>
          <a:p>
            <a:pPr marL="184150" indent="-173038">
              <a:buSzPct val="100000"/>
              <a:buFont typeface="Arial" panose="020B0604020202020204" pitchFamily="34" charset="0"/>
              <a:buChar char="•"/>
              <a:tabLst>
                <a:tab pos="120650" algn="l"/>
              </a:tabLst>
            </a:pPr>
            <a:r>
              <a:rPr lang="es-ES" sz="1600" spc="-10" dirty="0">
                <a:solidFill>
                  <a:srgbClr val="262626"/>
                </a:solidFill>
                <a:cs typeface="Source Sans Pro"/>
              </a:rPr>
              <a:t>Esta modalidad tiene un rango limitado de tipo de materiales, servicios y capacidad.</a:t>
            </a:r>
          </a:p>
          <a:p>
            <a:pPr marL="184150" indent="-173038">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84150" indent="-173038">
              <a:buSzPct val="100000"/>
              <a:buFont typeface="Arial" panose="020B0604020202020204" pitchFamily="34" charset="0"/>
              <a:buChar char="•"/>
              <a:tabLst>
                <a:tab pos="120650" algn="l"/>
              </a:tabLst>
            </a:pPr>
            <a:r>
              <a:rPr lang="es-ES" sz="1600" spc="-10" dirty="0">
                <a:solidFill>
                  <a:srgbClr val="262626"/>
                </a:solidFill>
                <a:cs typeface="Source Sans Pro"/>
              </a:rPr>
              <a:t>Oleoductos, gasoductos y fajas transportadoras se encuentran en esta modalidad.</a:t>
            </a:r>
          </a:p>
          <a:p>
            <a:pPr marL="184150" indent="-173038">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84150" indent="-173038">
              <a:buSzPct val="100000"/>
              <a:buFont typeface="Arial" panose="020B0604020202020204" pitchFamily="34" charset="0"/>
              <a:buChar char="•"/>
              <a:tabLst>
                <a:tab pos="120650" algn="l"/>
              </a:tabLst>
            </a:pPr>
            <a:r>
              <a:rPr lang="es-ES" sz="1600" spc="-10" dirty="0">
                <a:solidFill>
                  <a:srgbClr val="262626"/>
                </a:solidFill>
                <a:cs typeface="Source Sans Pro"/>
              </a:rPr>
              <a:t>Típico en transporte de petróleo crudo y otros líquidos, también para gases. Pero también en minerales y material sólido en el caso de las fajas de transporte. Ejemplo el mineroducto de Antamina.</a:t>
            </a:r>
          </a:p>
          <a:p>
            <a:pPr marL="184150" indent="-173038">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84150" indent="-173038">
              <a:buSzPct val="100000"/>
              <a:buFont typeface="Arial" panose="020B0604020202020204" pitchFamily="34" charset="0"/>
              <a:buChar char="•"/>
              <a:tabLst>
                <a:tab pos="120650" algn="l"/>
              </a:tabLst>
            </a:pPr>
            <a:r>
              <a:rPr lang="es-ES" sz="1600" spc="-10" dirty="0">
                <a:solidFill>
                  <a:srgbClr val="262626"/>
                </a:solidFill>
                <a:cs typeface="Source Sans Pro"/>
              </a:rPr>
              <a:t>El clima es poco importante y los equipos son muy confiables.</a:t>
            </a:r>
          </a:p>
        </p:txBody>
      </p:sp>
      <p:sp>
        <p:nvSpPr>
          <p:cNvPr id="6" name="Rectangle 5">
            <a:extLst>
              <a:ext uri="{FF2B5EF4-FFF2-40B4-BE49-F238E27FC236}">
                <a16:creationId xmlns:a16="http://schemas.microsoft.com/office/drawing/2014/main" id="{16612DC6-2D65-E642-B231-8D80BA518CA5}"/>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1C808F9B-BA00-9248-B3BA-4FB8CC654C33}"/>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751388" y="481013"/>
            <a:ext cx="3924300" cy="2268537"/>
          </a:xfrm>
          <a:prstGeom prst="rect">
            <a:avLst/>
          </a:prstGeom>
        </p:spPr>
      </p:pic>
      <p:pic>
        <p:nvPicPr>
          <p:cNvPr id="10" name="Imagen 9">
            <a:extLst>
              <a:ext uri="{FF2B5EF4-FFF2-40B4-BE49-F238E27FC236}">
                <a16:creationId xmlns:a16="http://schemas.microsoft.com/office/drawing/2014/main" id="{C11D21AE-0963-5B49-953D-6AA79025EE5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51388" y="2825397"/>
            <a:ext cx="3924300" cy="2408590"/>
          </a:xfrm>
          <a:prstGeom prst="rect">
            <a:avLst/>
          </a:prstGeom>
        </p:spPr>
      </p:pic>
    </p:spTree>
    <p:extLst>
      <p:ext uri="{BB962C8B-B14F-4D97-AF65-F5344CB8AC3E}">
        <p14:creationId xmlns:p14="http://schemas.microsoft.com/office/powerpoint/2010/main" val="2957774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2573052" cy="246221"/>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DUCTOS FAMOSOS EN PERÚ</a:t>
            </a:r>
            <a:endParaRPr lang="es-PE" sz="1600" b="1" spc="-10" dirty="0">
              <a:solidFill>
                <a:srgbClr val="262626"/>
              </a:solidFill>
              <a:cs typeface="Source Sans Pro"/>
            </a:endParaRPr>
          </a:p>
        </p:txBody>
      </p:sp>
      <p:grpSp>
        <p:nvGrpSpPr>
          <p:cNvPr id="8" name="Grupo 7">
            <a:extLst>
              <a:ext uri="{FF2B5EF4-FFF2-40B4-BE49-F238E27FC236}">
                <a16:creationId xmlns:a16="http://schemas.microsoft.com/office/drawing/2014/main" id="{B35017F3-50EE-3046-B109-03593F96AB8A}"/>
              </a:ext>
            </a:extLst>
          </p:cNvPr>
          <p:cNvGrpSpPr/>
          <p:nvPr/>
        </p:nvGrpSpPr>
        <p:grpSpPr>
          <a:xfrm>
            <a:off x="3618504" y="938911"/>
            <a:ext cx="5057184" cy="3373448"/>
            <a:chOff x="3618504" y="1384865"/>
            <a:chExt cx="5057184" cy="3373448"/>
          </a:xfrm>
        </p:grpSpPr>
        <p:pic>
          <p:nvPicPr>
            <p:cNvPr id="2" name="Picture 2" descr="Oleoducto Norperuano: Petroperú contuvo la provocada fuga de petróleo |  ECONOMIA | GESTIÓN">
              <a:extLst>
                <a:ext uri="{FF2B5EF4-FFF2-40B4-BE49-F238E27FC236}">
                  <a16:creationId xmlns:a16="http://schemas.microsoft.com/office/drawing/2014/main" id="{E9ED1079-A137-3C04-1B07-39F670219A3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13518"/>
            <a:stretch/>
          </p:blipFill>
          <p:spPr bwMode="auto">
            <a:xfrm>
              <a:off x="6166395" y="3107445"/>
              <a:ext cx="2509293" cy="165086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CE799120-DC4C-76DD-6A69-44952F84E46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11924"/>
            <a:stretch/>
          </p:blipFill>
          <p:spPr>
            <a:xfrm>
              <a:off x="6166394" y="1384865"/>
              <a:ext cx="2509293" cy="1650867"/>
            </a:xfrm>
            <a:prstGeom prst="rect">
              <a:avLst/>
            </a:prstGeom>
          </p:spPr>
        </p:pic>
        <p:pic>
          <p:nvPicPr>
            <p:cNvPr id="6" name="Imagen 5">
              <a:extLst>
                <a:ext uri="{FF2B5EF4-FFF2-40B4-BE49-F238E27FC236}">
                  <a16:creationId xmlns:a16="http://schemas.microsoft.com/office/drawing/2014/main" id="{4B5B97A0-F7BB-E89A-1952-36FE19CCEF0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34396" y="3107445"/>
              <a:ext cx="2442664" cy="1650868"/>
            </a:xfrm>
            <a:prstGeom prst="rect">
              <a:avLst/>
            </a:prstGeom>
          </p:spPr>
        </p:pic>
        <p:pic>
          <p:nvPicPr>
            <p:cNvPr id="7" name="Imagen 6">
              <a:extLst>
                <a:ext uri="{FF2B5EF4-FFF2-40B4-BE49-F238E27FC236}">
                  <a16:creationId xmlns:a16="http://schemas.microsoft.com/office/drawing/2014/main" id="{CCE060FB-B96D-FCE5-D9EC-B785836E28F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618504" y="1384865"/>
              <a:ext cx="2458556" cy="1650867"/>
            </a:xfrm>
            <a:prstGeom prst="rect">
              <a:avLst/>
            </a:prstGeom>
          </p:spPr>
        </p:pic>
      </p:grpSp>
      <p:sp>
        <p:nvSpPr>
          <p:cNvPr id="12" name="Rectangle 5">
            <a:extLst>
              <a:ext uri="{FF2B5EF4-FFF2-40B4-BE49-F238E27FC236}">
                <a16:creationId xmlns:a16="http://schemas.microsoft.com/office/drawing/2014/main" id="{754A3857-BF23-A049-80A8-988D806AE724}"/>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4" name="Elipse 13">
            <a:extLst>
              <a:ext uri="{FF2B5EF4-FFF2-40B4-BE49-F238E27FC236}">
                <a16:creationId xmlns:a16="http://schemas.microsoft.com/office/drawing/2014/main" id="{2EC003A8-4B27-4445-9A36-69AE428B2558}"/>
              </a:ext>
            </a:extLst>
          </p:cNvPr>
          <p:cNvSpPr/>
          <p:nvPr/>
        </p:nvSpPr>
        <p:spPr>
          <a:xfrm>
            <a:off x="3765652" y="1080037"/>
            <a:ext cx="324568" cy="323336"/>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500" b="1" dirty="0">
                <a:latin typeface="Calibri" panose="020F0502020204030204" pitchFamily="34" charset="0"/>
              </a:rPr>
              <a:t>1</a:t>
            </a:r>
          </a:p>
        </p:txBody>
      </p:sp>
      <p:sp>
        <p:nvSpPr>
          <p:cNvPr id="16" name="Elipse 15">
            <a:extLst>
              <a:ext uri="{FF2B5EF4-FFF2-40B4-BE49-F238E27FC236}">
                <a16:creationId xmlns:a16="http://schemas.microsoft.com/office/drawing/2014/main" id="{9B4C5E45-0AA0-2345-AC15-6E1BD249EB88}"/>
              </a:ext>
            </a:extLst>
          </p:cNvPr>
          <p:cNvSpPr/>
          <p:nvPr/>
        </p:nvSpPr>
        <p:spPr>
          <a:xfrm>
            <a:off x="8209832" y="1080037"/>
            <a:ext cx="324568" cy="323336"/>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500" b="1" dirty="0">
                <a:latin typeface="Calibri" panose="020F0502020204030204" pitchFamily="34" charset="0"/>
              </a:rPr>
              <a:t>2</a:t>
            </a:r>
          </a:p>
        </p:txBody>
      </p:sp>
      <p:sp>
        <p:nvSpPr>
          <p:cNvPr id="17" name="Elipse 16">
            <a:extLst>
              <a:ext uri="{FF2B5EF4-FFF2-40B4-BE49-F238E27FC236}">
                <a16:creationId xmlns:a16="http://schemas.microsoft.com/office/drawing/2014/main" id="{6E93970B-B975-F846-8378-F6768E9541C7}"/>
              </a:ext>
            </a:extLst>
          </p:cNvPr>
          <p:cNvSpPr/>
          <p:nvPr/>
        </p:nvSpPr>
        <p:spPr>
          <a:xfrm>
            <a:off x="3765652" y="3882231"/>
            <a:ext cx="324568" cy="323336"/>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500" b="1" dirty="0">
                <a:latin typeface="Calibri" panose="020F0502020204030204" pitchFamily="34" charset="0"/>
              </a:rPr>
              <a:t>3</a:t>
            </a:r>
          </a:p>
        </p:txBody>
      </p:sp>
      <p:sp>
        <p:nvSpPr>
          <p:cNvPr id="18" name="Elipse 17">
            <a:extLst>
              <a:ext uri="{FF2B5EF4-FFF2-40B4-BE49-F238E27FC236}">
                <a16:creationId xmlns:a16="http://schemas.microsoft.com/office/drawing/2014/main" id="{B9EF50E0-3A77-7D4C-857C-E4731F652FFC}"/>
              </a:ext>
            </a:extLst>
          </p:cNvPr>
          <p:cNvSpPr/>
          <p:nvPr/>
        </p:nvSpPr>
        <p:spPr>
          <a:xfrm>
            <a:off x="8209832" y="3882231"/>
            <a:ext cx="324568" cy="323336"/>
          </a:xfrm>
          <a:prstGeom prst="ellips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500" b="1" dirty="0">
                <a:latin typeface="Calibri" panose="020F0502020204030204" pitchFamily="34" charset="0"/>
              </a:rPr>
              <a:t>4</a:t>
            </a:r>
          </a:p>
        </p:txBody>
      </p:sp>
      <p:sp>
        <p:nvSpPr>
          <p:cNvPr id="20" name="Rectángulo 19">
            <a:extLst>
              <a:ext uri="{FF2B5EF4-FFF2-40B4-BE49-F238E27FC236}">
                <a16:creationId xmlns:a16="http://schemas.microsoft.com/office/drawing/2014/main" id="{BB0B304F-1D90-7547-AE56-9BBD568A6D9F}"/>
              </a:ext>
            </a:extLst>
          </p:cNvPr>
          <p:cNvSpPr/>
          <p:nvPr/>
        </p:nvSpPr>
        <p:spPr>
          <a:xfrm>
            <a:off x="1193662" y="1402640"/>
            <a:ext cx="2354444" cy="230832"/>
          </a:xfrm>
          <a:prstGeom prst="rect">
            <a:avLst/>
          </a:prstGeom>
        </p:spPr>
        <p:txBody>
          <a:bodyPr wrap="square" lIns="0" tIns="0" rIns="0" bIns="0">
            <a:spAutoFit/>
          </a:bodyPr>
          <a:lstStyle/>
          <a:p>
            <a:pPr marL="11725">
              <a:buSzPct val="100000"/>
              <a:tabLst>
                <a:tab pos="121285" algn="l"/>
              </a:tabLst>
            </a:pPr>
            <a:r>
              <a:rPr lang="es-PE" sz="1500" spc="-10" dirty="0">
                <a:cs typeface="Source Sans Pro"/>
              </a:rPr>
              <a:t>Faja transportadora Callao.</a:t>
            </a:r>
          </a:p>
        </p:txBody>
      </p:sp>
      <p:sp>
        <p:nvSpPr>
          <p:cNvPr id="21" name="Rectángulo 20">
            <a:extLst>
              <a:ext uri="{FF2B5EF4-FFF2-40B4-BE49-F238E27FC236}">
                <a16:creationId xmlns:a16="http://schemas.microsoft.com/office/drawing/2014/main" id="{0574F684-8B3E-604A-BC32-56A728991EE5}"/>
              </a:ext>
            </a:extLst>
          </p:cNvPr>
          <p:cNvSpPr/>
          <p:nvPr/>
        </p:nvSpPr>
        <p:spPr>
          <a:xfrm>
            <a:off x="419186" y="1334592"/>
            <a:ext cx="400819" cy="369332"/>
          </a:xfrm>
          <a:prstGeom prst="rect">
            <a:avLst/>
          </a:prstGeom>
          <a:noFill/>
        </p:spPr>
        <p:txBody>
          <a:bodyPr wrap="square" lIns="0" tIns="0" rIns="0" bIns="0">
            <a:spAutoFit/>
          </a:bodyPr>
          <a:lstStyle/>
          <a:p>
            <a:pPr algn="r"/>
            <a:r>
              <a:rPr lang="es-ES" sz="2400" b="1" dirty="0">
                <a:solidFill>
                  <a:srgbClr val="EE4639"/>
                </a:solidFill>
                <a:latin typeface="Calibri" charset="0"/>
                <a:ea typeface="Calibri" charset="0"/>
                <a:cs typeface="Calibri" charset="0"/>
              </a:rPr>
              <a:t>01</a:t>
            </a:r>
            <a:endParaRPr lang="es-PE" sz="2400" b="1" dirty="0">
              <a:solidFill>
                <a:srgbClr val="EE4639"/>
              </a:solidFill>
              <a:latin typeface="Calibri" charset="0"/>
              <a:ea typeface="Calibri" charset="0"/>
              <a:cs typeface="Calibri" charset="0"/>
            </a:endParaRPr>
          </a:p>
        </p:txBody>
      </p:sp>
      <p:cxnSp>
        <p:nvCxnSpPr>
          <p:cNvPr id="22" name="Conector recto 21">
            <a:extLst>
              <a:ext uri="{FF2B5EF4-FFF2-40B4-BE49-F238E27FC236}">
                <a16:creationId xmlns:a16="http://schemas.microsoft.com/office/drawing/2014/main" id="{B8CFAC6B-C678-9E4A-A55A-0157FE208F80}"/>
              </a:ext>
            </a:extLst>
          </p:cNvPr>
          <p:cNvCxnSpPr>
            <a:cxnSpLocks/>
            <a:endCxn id="42" idx="4"/>
          </p:cNvCxnSpPr>
          <p:nvPr/>
        </p:nvCxnSpPr>
        <p:spPr>
          <a:xfrm flipH="1">
            <a:off x="975210" y="1460508"/>
            <a:ext cx="2" cy="1546374"/>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3" name="Rectángulo 22">
            <a:extLst>
              <a:ext uri="{FF2B5EF4-FFF2-40B4-BE49-F238E27FC236}">
                <a16:creationId xmlns:a16="http://schemas.microsoft.com/office/drawing/2014/main" id="{8A85B04A-1AD5-F344-B5CF-72190F7288BC}"/>
              </a:ext>
            </a:extLst>
          </p:cNvPr>
          <p:cNvSpPr/>
          <p:nvPr/>
        </p:nvSpPr>
        <p:spPr>
          <a:xfrm>
            <a:off x="419186" y="1817647"/>
            <a:ext cx="400819" cy="369332"/>
          </a:xfrm>
          <a:prstGeom prst="rect">
            <a:avLst/>
          </a:prstGeom>
          <a:noFill/>
        </p:spPr>
        <p:txBody>
          <a:bodyPr wrap="square" lIns="0" tIns="0" rIns="0" bIns="0">
            <a:spAutoFit/>
          </a:bodyPr>
          <a:lstStyle/>
          <a:p>
            <a:pPr algn="r"/>
            <a:r>
              <a:rPr lang="es-ES" sz="2400" b="1" dirty="0">
                <a:solidFill>
                  <a:srgbClr val="EE4639"/>
                </a:solidFill>
                <a:latin typeface="Calibri" charset="0"/>
                <a:ea typeface="Calibri" charset="0"/>
                <a:cs typeface="Calibri" charset="0"/>
              </a:rPr>
              <a:t>02</a:t>
            </a:r>
            <a:endParaRPr lang="es-PE" sz="2400" b="1" dirty="0">
              <a:solidFill>
                <a:srgbClr val="EE4639"/>
              </a:solidFill>
              <a:latin typeface="Calibri" charset="0"/>
              <a:ea typeface="Calibri" charset="0"/>
              <a:cs typeface="Calibri" charset="0"/>
            </a:endParaRPr>
          </a:p>
        </p:txBody>
      </p:sp>
      <p:sp>
        <p:nvSpPr>
          <p:cNvPr id="24" name="Rectángulo 23">
            <a:extLst>
              <a:ext uri="{FF2B5EF4-FFF2-40B4-BE49-F238E27FC236}">
                <a16:creationId xmlns:a16="http://schemas.microsoft.com/office/drawing/2014/main" id="{4663ABED-4437-CE4B-B2E3-ABC53B9CFFB1}"/>
              </a:ext>
            </a:extLst>
          </p:cNvPr>
          <p:cNvSpPr/>
          <p:nvPr/>
        </p:nvSpPr>
        <p:spPr>
          <a:xfrm>
            <a:off x="419186" y="2316967"/>
            <a:ext cx="400819" cy="369332"/>
          </a:xfrm>
          <a:prstGeom prst="rect">
            <a:avLst/>
          </a:prstGeom>
          <a:noFill/>
        </p:spPr>
        <p:txBody>
          <a:bodyPr wrap="square" lIns="0" tIns="0" rIns="0" bIns="0">
            <a:spAutoFit/>
          </a:bodyPr>
          <a:lstStyle/>
          <a:p>
            <a:pPr algn="r"/>
            <a:r>
              <a:rPr lang="es-ES" sz="2400" b="1" dirty="0">
                <a:solidFill>
                  <a:srgbClr val="EE4639"/>
                </a:solidFill>
                <a:latin typeface="Calibri" charset="0"/>
                <a:ea typeface="Calibri" charset="0"/>
                <a:cs typeface="Calibri" charset="0"/>
              </a:rPr>
              <a:t>03</a:t>
            </a:r>
            <a:endParaRPr lang="es-PE" sz="2800" b="1" dirty="0">
              <a:solidFill>
                <a:srgbClr val="EE4639"/>
              </a:solidFill>
              <a:latin typeface="Calibri" charset="0"/>
              <a:ea typeface="Calibri" charset="0"/>
              <a:cs typeface="Calibri" charset="0"/>
            </a:endParaRPr>
          </a:p>
        </p:txBody>
      </p:sp>
      <p:sp>
        <p:nvSpPr>
          <p:cNvPr id="25" name="Rectángulo 24">
            <a:extLst>
              <a:ext uri="{FF2B5EF4-FFF2-40B4-BE49-F238E27FC236}">
                <a16:creationId xmlns:a16="http://schemas.microsoft.com/office/drawing/2014/main" id="{62C84ACA-EB26-E141-AF95-545FBAA7DF26}"/>
              </a:ext>
            </a:extLst>
          </p:cNvPr>
          <p:cNvSpPr/>
          <p:nvPr/>
        </p:nvSpPr>
        <p:spPr>
          <a:xfrm>
            <a:off x="1193662" y="1858486"/>
            <a:ext cx="2051176" cy="230832"/>
          </a:xfrm>
          <a:prstGeom prst="rect">
            <a:avLst/>
          </a:prstGeom>
        </p:spPr>
        <p:txBody>
          <a:bodyPr wrap="square" lIns="0" tIns="0" rIns="0" bIns="0">
            <a:spAutoFit/>
          </a:bodyPr>
          <a:lstStyle/>
          <a:p>
            <a:pPr marL="11725">
              <a:buSzPct val="100000"/>
              <a:tabLst>
                <a:tab pos="121285" algn="l"/>
              </a:tabLst>
            </a:pPr>
            <a:r>
              <a:rPr lang="es-PE" sz="1500" spc="-10" dirty="0">
                <a:cs typeface="Source Sans Pro"/>
              </a:rPr>
              <a:t>Faja Marcona.</a:t>
            </a:r>
          </a:p>
        </p:txBody>
      </p:sp>
      <p:sp>
        <p:nvSpPr>
          <p:cNvPr id="26" name="Rectángulo 25">
            <a:extLst>
              <a:ext uri="{FF2B5EF4-FFF2-40B4-BE49-F238E27FC236}">
                <a16:creationId xmlns:a16="http://schemas.microsoft.com/office/drawing/2014/main" id="{09181C5F-8870-5247-960F-2D095F0DD1ED}"/>
              </a:ext>
            </a:extLst>
          </p:cNvPr>
          <p:cNvSpPr/>
          <p:nvPr/>
        </p:nvSpPr>
        <p:spPr>
          <a:xfrm>
            <a:off x="1193662" y="2367916"/>
            <a:ext cx="1274627" cy="230832"/>
          </a:xfrm>
          <a:prstGeom prst="rect">
            <a:avLst/>
          </a:prstGeom>
        </p:spPr>
        <p:txBody>
          <a:bodyPr wrap="square" lIns="0" tIns="0" rIns="0" bIns="0">
            <a:spAutoFit/>
          </a:bodyPr>
          <a:lstStyle/>
          <a:p>
            <a:pPr marL="11725">
              <a:buSzPct val="100000"/>
              <a:tabLst>
                <a:tab pos="121285" algn="l"/>
              </a:tabLst>
            </a:pPr>
            <a:r>
              <a:rPr lang="es-PE" sz="1500" spc="-10" dirty="0">
                <a:cs typeface="Source Sans Pro"/>
              </a:rPr>
              <a:t>Gas Camisea.</a:t>
            </a:r>
          </a:p>
        </p:txBody>
      </p:sp>
      <p:grpSp>
        <p:nvGrpSpPr>
          <p:cNvPr id="27" name="Agrupar 29">
            <a:extLst>
              <a:ext uri="{FF2B5EF4-FFF2-40B4-BE49-F238E27FC236}">
                <a16:creationId xmlns:a16="http://schemas.microsoft.com/office/drawing/2014/main" id="{3FB37217-F7C2-2448-8989-9037AAF28D2D}"/>
              </a:ext>
            </a:extLst>
          </p:cNvPr>
          <p:cNvGrpSpPr/>
          <p:nvPr/>
        </p:nvGrpSpPr>
        <p:grpSpPr>
          <a:xfrm>
            <a:off x="904815" y="1438631"/>
            <a:ext cx="140792" cy="140258"/>
            <a:chOff x="3427964" y="2244682"/>
            <a:chExt cx="225891" cy="225034"/>
          </a:xfrm>
        </p:grpSpPr>
        <p:sp>
          <p:nvSpPr>
            <p:cNvPr id="28" name="Elipse 27">
              <a:extLst>
                <a:ext uri="{FF2B5EF4-FFF2-40B4-BE49-F238E27FC236}">
                  <a16:creationId xmlns:a16="http://schemas.microsoft.com/office/drawing/2014/main" id="{901B3954-D080-3346-A811-ECCD147660CD}"/>
                </a:ext>
              </a:extLst>
            </p:cNvPr>
            <p:cNvSpPr/>
            <p:nvPr/>
          </p:nvSpPr>
          <p:spPr>
            <a:xfrm>
              <a:off x="3427964" y="2244682"/>
              <a:ext cx="225891" cy="225034"/>
            </a:xfrm>
            <a:prstGeom prst="ellipse">
              <a:avLst/>
            </a:prstGeom>
            <a:solidFill>
              <a:schemeClr val="bg1"/>
            </a:solidFill>
            <a:ln w="1905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9" name="Elipse 28">
              <a:extLst>
                <a:ext uri="{FF2B5EF4-FFF2-40B4-BE49-F238E27FC236}">
                  <a16:creationId xmlns:a16="http://schemas.microsoft.com/office/drawing/2014/main" id="{A808A395-92A9-0B47-90D3-EAF3C074FDA9}"/>
                </a:ext>
              </a:extLst>
            </p:cNvPr>
            <p:cNvSpPr/>
            <p:nvPr/>
          </p:nvSpPr>
          <p:spPr>
            <a:xfrm>
              <a:off x="3482167" y="2298680"/>
              <a:ext cx="117483" cy="117037"/>
            </a:xfrm>
            <a:prstGeom prst="ellipse">
              <a:avLst/>
            </a:prstGeom>
            <a:solidFill>
              <a:srgbClr val="EE463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30" name="Rectángulo 29">
            <a:extLst>
              <a:ext uri="{FF2B5EF4-FFF2-40B4-BE49-F238E27FC236}">
                <a16:creationId xmlns:a16="http://schemas.microsoft.com/office/drawing/2014/main" id="{A23739A8-12E9-4943-A416-471208DA5E63}"/>
              </a:ext>
            </a:extLst>
          </p:cNvPr>
          <p:cNvSpPr/>
          <p:nvPr/>
        </p:nvSpPr>
        <p:spPr>
          <a:xfrm>
            <a:off x="1193662" y="2852949"/>
            <a:ext cx="1910375" cy="230832"/>
          </a:xfrm>
          <a:prstGeom prst="rect">
            <a:avLst/>
          </a:prstGeom>
        </p:spPr>
        <p:txBody>
          <a:bodyPr wrap="square" lIns="0" tIns="0" rIns="0" bIns="0">
            <a:spAutoFit/>
          </a:bodyPr>
          <a:lstStyle/>
          <a:p>
            <a:pPr marL="11725">
              <a:buSzPct val="100000"/>
              <a:tabLst>
                <a:tab pos="121285" algn="l"/>
              </a:tabLst>
            </a:pPr>
            <a:r>
              <a:rPr lang="es-PE" sz="1500" spc="-10" dirty="0">
                <a:cs typeface="Source Sans Pro"/>
              </a:rPr>
              <a:t>Oleoducto Nor-Peruano.</a:t>
            </a:r>
            <a:endParaRPr lang="es-ES_tradnl" sz="1500" dirty="0"/>
          </a:p>
        </p:txBody>
      </p:sp>
      <p:sp>
        <p:nvSpPr>
          <p:cNvPr id="32" name="Rectángulo 31">
            <a:extLst>
              <a:ext uri="{FF2B5EF4-FFF2-40B4-BE49-F238E27FC236}">
                <a16:creationId xmlns:a16="http://schemas.microsoft.com/office/drawing/2014/main" id="{C7B94912-679E-9544-9672-467979CDE866}"/>
              </a:ext>
            </a:extLst>
          </p:cNvPr>
          <p:cNvSpPr/>
          <p:nvPr/>
        </p:nvSpPr>
        <p:spPr>
          <a:xfrm>
            <a:off x="421513" y="2796816"/>
            <a:ext cx="400819" cy="369332"/>
          </a:xfrm>
          <a:prstGeom prst="rect">
            <a:avLst/>
          </a:prstGeom>
          <a:noFill/>
        </p:spPr>
        <p:txBody>
          <a:bodyPr wrap="square" lIns="0" tIns="0" rIns="0" bIns="0">
            <a:spAutoFit/>
          </a:bodyPr>
          <a:lstStyle/>
          <a:p>
            <a:pPr algn="r"/>
            <a:r>
              <a:rPr lang="es-ES" sz="2400" b="1" dirty="0">
                <a:solidFill>
                  <a:srgbClr val="EE4639"/>
                </a:solidFill>
                <a:latin typeface="Calibri" charset="0"/>
                <a:ea typeface="Calibri" charset="0"/>
                <a:cs typeface="Calibri" charset="0"/>
              </a:rPr>
              <a:t>04</a:t>
            </a:r>
            <a:endParaRPr lang="es-PE" sz="2800" b="1" dirty="0">
              <a:solidFill>
                <a:srgbClr val="EE4639"/>
              </a:solidFill>
              <a:latin typeface="Calibri" charset="0"/>
              <a:ea typeface="Calibri" charset="0"/>
              <a:cs typeface="Calibri" charset="0"/>
            </a:endParaRPr>
          </a:p>
        </p:txBody>
      </p:sp>
      <p:grpSp>
        <p:nvGrpSpPr>
          <p:cNvPr id="34" name="Agrupar 29">
            <a:extLst>
              <a:ext uri="{FF2B5EF4-FFF2-40B4-BE49-F238E27FC236}">
                <a16:creationId xmlns:a16="http://schemas.microsoft.com/office/drawing/2014/main" id="{71C26E6E-9398-3243-A386-33D06A3FBA50}"/>
              </a:ext>
            </a:extLst>
          </p:cNvPr>
          <p:cNvGrpSpPr/>
          <p:nvPr/>
        </p:nvGrpSpPr>
        <p:grpSpPr>
          <a:xfrm>
            <a:off x="904815" y="1918741"/>
            <a:ext cx="140792" cy="140258"/>
            <a:chOff x="3427964" y="2244682"/>
            <a:chExt cx="225891" cy="225034"/>
          </a:xfrm>
        </p:grpSpPr>
        <p:sp>
          <p:nvSpPr>
            <p:cNvPr id="35" name="Elipse 34">
              <a:extLst>
                <a:ext uri="{FF2B5EF4-FFF2-40B4-BE49-F238E27FC236}">
                  <a16:creationId xmlns:a16="http://schemas.microsoft.com/office/drawing/2014/main" id="{58D2DFE0-69E2-9B4C-B8BC-1F73282BD0C5}"/>
                </a:ext>
              </a:extLst>
            </p:cNvPr>
            <p:cNvSpPr/>
            <p:nvPr/>
          </p:nvSpPr>
          <p:spPr>
            <a:xfrm>
              <a:off x="3427964" y="2244682"/>
              <a:ext cx="225891" cy="225034"/>
            </a:xfrm>
            <a:prstGeom prst="ellipse">
              <a:avLst/>
            </a:prstGeom>
            <a:solidFill>
              <a:schemeClr val="bg1"/>
            </a:solidFill>
            <a:ln w="1905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6" name="Elipse 35">
              <a:extLst>
                <a:ext uri="{FF2B5EF4-FFF2-40B4-BE49-F238E27FC236}">
                  <a16:creationId xmlns:a16="http://schemas.microsoft.com/office/drawing/2014/main" id="{B5BB857F-1EB1-434C-A25B-A0751FFC03C3}"/>
                </a:ext>
              </a:extLst>
            </p:cNvPr>
            <p:cNvSpPr/>
            <p:nvPr/>
          </p:nvSpPr>
          <p:spPr>
            <a:xfrm>
              <a:off x="3482167" y="2298680"/>
              <a:ext cx="117483" cy="117037"/>
            </a:xfrm>
            <a:prstGeom prst="ellipse">
              <a:avLst/>
            </a:prstGeom>
            <a:solidFill>
              <a:srgbClr val="EE463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37" name="Agrupar 29">
            <a:extLst>
              <a:ext uri="{FF2B5EF4-FFF2-40B4-BE49-F238E27FC236}">
                <a16:creationId xmlns:a16="http://schemas.microsoft.com/office/drawing/2014/main" id="{0086301D-86AA-2543-9AA0-B50978160882}"/>
              </a:ext>
            </a:extLst>
          </p:cNvPr>
          <p:cNvGrpSpPr/>
          <p:nvPr/>
        </p:nvGrpSpPr>
        <p:grpSpPr>
          <a:xfrm>
            <a:off x="904815" y="2407712"/>
            <a:ext cx="140792" cy="140258"/>
            <a:chOff x="3427964" y="2244682"/>
            <a:chExt cx="225891" cy="225034"/>
          </a:xfrm>
        </p:grpSpPr>
        <p:sp>
          <p:nvSpPr>
            <p:cNvPr id="38" name="Elipse 37">
              <a:extLst>
                <a:ext uri="{FF2B5EF4-FFF2-40B4-BE49-F238E27FC236}">
                  <a16:creationId xmlns:a16="http://schemas.microsoft.com/office/drawing/2014/main" id="{D3D9E4CD-DA04-9545-A525-5185A820B9FE}"/>
                </a:ext>
              </a:extLst>
            </p:cNvPr>
            <p:cNvSpPr/>
            <p:nvPr/>
          </p:nvSpPr>
          <p:spPr>
            <a:xfrm>
              <a:off x="3427964" y="2244682"/>
              <a:ext cx="225891" cy="225034"/>
            </a:xfrm>
            <a:prstGeom prst="ellipse">
              <a:avLst/>
            </a:prstGeom>
            <a:solidFill>
              <a:schemeClr val="bg1"/>
            </a:solidFill>
            <a:ln w="1905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9" name="Elipse 38">
              <a:extLst>
                <a:ext uri="{FF2B5EF4-FFF2-40B4-BE49-F238E27FC236}">
                  <a16:creationId xmlns:a16="http://schemas.microsoft.com/office/drawing/2014/main" id="{8E4AF14E-5009-B04C-A2CD-407590D8DB23}"/>
                </a:ext>
              </a:extLst>
            </p:cNvPr>
            <p:cNvSpPr/>
            <p:nvPr/>
          </p:nvSpPr>
          <p:spPr>
            <a:xfrm>
              <a:off x="3482167" y="2298680"/>
              <a:ext cx="117483" cy="117037"/>
            </a:xfrm>
            <a:prstGeom prst="ellipse">
              <a:avLst/>
            </a:prstGeom>
            <a:solidFill>
              <a:srgbClr val="EE463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40" name="Agrupar 29">
            <a:extLst>
              <a:ext uri="{FF2B5EF4-FFF2-40B4-BE49-F238E27FC236}">
                <a16:creationId xmlns:a16="http://schemas.microsoft.com/office/drawing/2014/main" id="{3A25B61C-8D95-E548-8E54-F94C07E8ABD2}"/>
              </a:ext>
            </a:extLst>
          </p:cNvPr>
          <p:cNvGrpSpPr/>
          <p:nvPr/>
        </p:nvGrpSpPr>
        <p:grpSpPr>
          <a:xfrm>
            <a:off x="904815" y="2900280"/>
            <a:ext cx="140792" cy="140258"/>
            <a:chOff x="3427964" y="2244682"/>
            <a:chExt cx="225891" cy="225034"/>
          </a:xfrm>
        </p:grpSpPr>
        <p:sp>
          <p:nvSpPr>
            <p:cNvPr id="41" name="Elipse 40">
              <a:extLst>
                <a:ext uri="{FF2B5EF4-FFF2-40B4-BE49-F238E27FC236}">
                  <a16:creationId xmlns:a16="http://schemas.microsoft.com/office/drawing/2014/main" id="{3EB5D483-2056-1349-ABD6-CBD4F7481D87}"/>
                </a:ext>
              </a:extLst>
            </p:cNvPr>
            <p:cNvSpPr/>
            <p:nvPr/>
          </p:nvSpPr>
          <p:spPr>
            <a:xfrm>
              <a:off x="3427964" y="2244682"/>
              <a:ext cx="225891" cy="225034"/>
            </a:xfrm>
            <a:prstGeom prst="ellipse">
              <a:avLst/>
            </a:prstGeom>
            <a:solidFill>
              <a:schemeClr val="bg1"/>
            </a:solidFill>
            <a:ln w="1905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2" name="Elipse 41">
              <a:extLst>
                <a:ext uri="{FF2B5EF4-FFF2-40B4-BE49-F238E27FC236}">
                  <a16:creationId xmlns:a16="http://schemas.microsoft.com/office/drawing/2014/main" id="{823748C1-DB4F-5A4D-9F87-826E531358BC}"/>
                </a:ext>
              </a:extLst>
            </p:cNvPr>
            <p:cNvSpPr/>
            <p:nvPr/>
          </p:nvSpPr>
          <p:spPr>
            <a:xfrm>
              <a:off x="3482167" y="2298680"/>
              <a:ext cx="117483" cy="117037"/>
            </a:xfrm>
            <a:prstGeom prst="ellipse">
              <a:avLst/>
            </a:prstGeom>
            <a:solidFill>
              <a:srgbClr val="EE463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Tree>
    <p:extLst>
      <p:ext uri="{BB962C8B-B14F-4D97-AF65-F5344CB8AC3E}">
        <p14:creationId xmlns:p14="http://schemas.microsoft.com/office/powerpoint/2010/main" val="3714682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5254"/>
            <a:ext cx="8172450" cy="815608"/>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TRANSPORTE A LA MEDIDA PARA CARGA SOBREDIMENSIONADA</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Cuando se necesita mover carga que sobrepasa las dimensiones de un camión y de las reglas de tránsito. Se requiere de una hoja de ruta aprobada.</a:t>
            </a:r>
          </a:p>
        </p:txBody>
      </p:sp>
      <p:grpSp>
        <p:nvGrpSpPr>
          <p:cNvPr id="4" name="Grupo 3">
            <a:extLst>
              <a:ext uri="{FF2B5EF4-FFF2-40B4-BE49-F238E27FC236}">
                <a16:creationId xmlns:a16="http://schemas.microsoft.com/office/drawing/2014/main" id="{86F32124-A31A-D84E-B10F-EF03455F9DA5}"/>
              </a:ext>
            </a:extLst>
          </p:cNvPr>
          <p:cNvGrpSpPr/>
          <p:nvPr/>
        </p:nvGrpSpPr>
        <p:grpSpPr>
          <a:xfrm>
            <a:off x="1098846" y="2131385"/>
            <a:ext cx="6946308" cy="2331041"/>
            <a:chOff x="1075439" y="2288069"/>
            <a:chExt cx="6946308" cy="2331041"/>
          </a:xfrm>
        </p:grpSpPr>
        <p:pic>
          <p:nvPicPr>
            <p:cNvPr id="2" name="Imagen 1">
              <a:extLst>
                <a:ext uri="{FF2B5EF4-FFF2-40B4-BE49-F238E27FC236}">
                  <a16:creationId xmlns:a16="http://schemas.microsoft.com/office/drawing/2014/main" id="{8F2CF24B-7EE5-D036-CDE1-9BBFA9CCFA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5439" y="2288069"/>
              <a:ext cx="3496561" cy="2331041"/>
            </a:xfrm>
            <a:prstGeom prst="rect">
              <a:avLst/>
            </a:prstGeom>
          </p:spPr>
        </p:pic>
        <p:pic>
          <p:nvPicPr>
            <p:cNvPr id="6" name="Imagen 5">
              <a:extLst>
                <a:ext uri="{FF2B5EF4-FFF2-40B4-BE49-F238E27FC236}">
                  <a16:creationId xmlns:a16="http://schemas.microsoft.com/office/drawing/2014/main" id="{E5586022-1016-3E39-E31E-BC44485A94F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3427" y="2288069"/>
              <a:ext cx="3378320" cy="2331041"/>
            </a:xfrm>
            <a:prstGeom prst="rect">
              <a:avLst/>
            </a:prstGeom>
          </p:spPr>
        </p:pic>
      </p:grpSp>
      <p:sp>
        <p:nvSpPr>
          <p:cNvPr id="7" name="Rectangle 5">
            <a:extLst>
              <a:ext uri="{FF2B5EF4-FFF2-40B4-BE49-F238E27FC236}">
                <a16:creationId xmlns:a16="http://schemas.microsoft.com/office/drawing/2014/main" id="{3B6F25EB-3354-1D46-AFD1-CE302184B513}"/>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3439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C5138008-C8CA-A040-A604-9F0B93B92460}"/>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A9C04E06-CF35-EB41-9C09-D49443E34D53}"/>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PLANIFICACIÓN</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DEL TRANSPORTE</a:t>
            </a:r>
          </a:p>
        </p:txBody>
      </p:sp>
      <p:pic>
        <p:nvPicPr>
          <p:cNvPr id="8" name="Imagen 7">
            <a:extLst>
              <a:ext uri="{FF2B5EF4-FFF2-40B4-BE49-F238E27FC236}">
                <a16:creationId xmlns:a16="http://schemas.microsoft.com/office/drawing/2014/main" id="{EF9F4F24-2759-0C41-AC0C-5E2A0EF69467}"/>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258458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8A8D0213-B3C5-EA40-BA2B-53777D10A7EB}"/>
              </a:ext>
            </a:extLst>
          </p:cNvPr>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 name="object 7">
            <a:extLst>
              <a:ext uri="{FF2B5EF4-FFF2-40B4-BE49-F238E27FC236}">
                <a16:creationId xmlns:a16="http://schemas.microsoft.com/office/drawing/2014/main" id="{B5350DCC-129D-5045-9C33-02D9AE76E3FE}"/>
              </a:ext>
            </a:extLst>
          </p:cNvPr>
          <p:cNvSpPr txBox="1"/>
          <p:nvPr/>
        </p:nvSpPr>
        <p:spPr>
          <a:xfrm>
            <a:off x="1282298" y="918372"/>
            <a:ext cx="5521727" cy="3662541"/>
          </a:xfrm>
          <a:prstGeom prst="rect">
            <a:avLst/>
          </a:prstGeom>
        </p:spPr>
        <p:txBody>
          <a:bodyPr vert="horz" wrap="square" lIns="0" tIns="0" rIns="0" bIns="0" rtlCol="0">
            <a:spAutoFit/>
          </a:bodyPr>
          <a:lstStyle/>
          <a:p>
            <a:pPr marL="11725">
              <a:buSzPct val="100000"/>
              <a:tabLst>
                <a:tab pos="121285" algn="l"/>
              </a:tabLst>
            </a:pPr>
            <a:r>
              <a:rPr lang="es-PE" sz="1400" spc="-10" dirty="0">
                <a:cs typeface="Source Sans Pro"/>
              </a:rPr>
              <a:t>La única forma de mover materiales de un punto de origen a otro es por medio del transporte, así el transporte es parte del desarrollo de la economía de un país, una buena infraestructura de redes viales permite a los camiones llegar a los lugares más remotos y mover todo tipo de materiales, bienes y personas desarrollando su economía. El transporte representa el costo más elevado en la logística.</a:t>
            </a:r>
          </a:p>
          <a:p>
            <a:pPr marL="11725">
              <a:buSzPct val="100000"/>
              <a:tabLst>
                <a:tab pos="121285" algn="l"/>
              </a:tabLst>
            </a:pPr>
            <a:endParaRPr lang="es-PE" sz="1400" spc="-10" dirty="0">
              <a:cs typeface="Source Sans Pro"/>
            </a:endParaRPr>
          </a:p>
          <a:p>
            <a:pPr marL="11725">
              <a:buSzPct val="100000"/>
              <a:tabLst>
                <a:tab pos="121285" algn="l"/>
              </a:tabLst>
            </a:pPr>
            <a:r>
              <a:rPr lang="es-PE" sz="1400" spc="-10" dirty="0">
                <a:cs typeface="Source Sans Pro"/>
              </a:rPr>
              <a:t>El transporte de carga de materiales puede ser de varias modalidades: terrestre (camión y ferroviario), marítimo, aéreo y por ductos, cualquiera de estas modalidades tiene características diferentes. El desarrollo de los puertos es clave para el progreso de un país. El mega Puerto de Chancay será un motor de desarrollo en varios sectores económicos en toda la región de Sudamérica.</a:t>
            </a:r>
          </a:p>
          <a:p>
            <a:pPr marL="180000" indent="-168275">
              <a:buSzPct val="100000"/>
              <a:buFont typeface="Arial"/>
              <a:buChar char="•"/>
              <a:tabLst>
                <a:tab pos="121285" algn="l"/>
              </a:tabLst>
            </a:pPr>
            <a:endParaRPr lang="es-ES" sz="1400" spc="-10" dirty="0">
              <a:cs typeface="Source Sans Pro"/>
            </a:endParaRPr>
          </a:p>
          <a:p>
            <a:pPr marL="11725" algn="just">
              <a:buSzPct val="100000"/>
              <a:tabLst>
                <a:tab pos="121285" algn="l"/>
              </a:tabLst>
            </a:pPr>
            <a:r>
              <a:rPr lang="es-ES" sz="1400" spc="-10" dirty="0">
                <a:cs typeface="Source Sans Pro"/>
              </a:rPr>
              <a:t>P</a:t>
            </a:r>
            <a:r>
              <a:rPr lang="es-PE" sz="1400" spc="-10" dirty="0">
                <a:cs typeface="Source Sans Pro"/>
              </a:rPr>
              <a:t>or eso en esta sesión:</a:t>
            </a:r>
          </a:p>
          <a:p>
            <a:pPr marL="177800" lvl="1" indent="-165100">
              <a:buClr>
                <a:srgbClr val="EE4639"/>
              </a:buClr>
              <a:buSzPts val="1600"/>
              <a:buFont typeface="Arial" charset="0"/>
              <a:buChar char="•"/>
              <a:tabLst>
                <a:tab pos="120650" algn="l"/>
              </a:tabLst>
            </a:pPr>
            <a:r>
              <a:rPr lang="es-ES" sz="1400" b="1" spc="-10" dirty="0">
                <a:latin typeface="Calibri" charset="0"/>
                <a:cs typeface="Calibri" charset="0"/>
              </a:rPr>
              <a:t>A</a:t>
            </a:r>
            <a:r>
              <a:rPr lang="es-PE" sz="1400" b="1" spc="-10" dirty="0">
                <a:latin typeface="Calibri" charset="0"/>
                <a:cs typeface="Calibri" charset="0"/>
              </a:rPr>
              <a:t>prenderás </a:t>
            </a:r>
            <a:r>
              <a:rPr lang="es-PE" sz="1400" spc="-10" dirty="0">
                <a:latin typeface="Calibri" charset="0"/>
                <a:cs typeface="Calibri" charset="0"/>
              </a:rPr>
              <a:t>acerca de la gestión del transporte y de su planificación.</a:t>
            </a:r>
          </a:p>
          <a:p>
            <a:pPr marL="177800" lvl="1" indent="-165100">
              <a:buClr>
                <a:srgbClr val="EE4639"/>
              </a:buClr>
              <a:buSzPts val="1600"/>
              <a:buFont typeface="Arial" charset="0"/>
              <a:buChar char="•"/>
              <a:tabLst>
                <a:tab pos="120650" algn="l"/>
              </a:tabLst>
            </a:pPr>
            <a:r>
              <a:rPr lang="es-ES" sz="1400" b="1" spc="-10" dirty="0">
                <a:latin typeface="Calibri" charset="0"/>
                <a:cs typeface="Calibri" charset="0"/>
              </a:rPr>
              <a:t>Conocerás</a:t>
            </a:r>
            <a:r>
              <a:rPr lang="es-ES" sz="1400" spc="-10" dirty="0">
                <a:latin typeface="Calibri" charset="0"/>
                <a:cs typeface="Calibri" charset="0"/>
              </a:rPr>
              <a:t> sobre la infraestructura portuaria en el Perú.</a:t>
            </a:r>
          </a:p>
        </p:txBody>
      </p:sp>
      <p:pic>
        <p:nvPicPr>
          <p:cNvPr id="9" name="Imagen 8">
            <a:extLst>
              <a:ext uri="{FF2B5EF4-FFF2-40B4-BE49-F238E27FC236}">
                <a16:creationId xmlns:a16="http://schemas.microsoft.com/office/drawing/2014/main" id="{9A6C4223-445A-6747-8152-977E9B418B98}"/>
              </a:ext>
            </a:extLst>
          </p:cNvPr>
          <p:cNvPicPr>
            <a:picLocks noChangeAspect="1"/>
          </p:cNvPicPr>
          <p:nvPr/>
        </p:nvPicPr>
        <p:blipFill>
          <a:blip r:embed="rId4"/>
          <a:stretch>
            <a:fillRect/>
          </a:stretch>
        </p:blipFill>
        <p:spPr>
          <a:xfrm>
            <a:off x="1010839" y="954885"/>
            <a:ext cx="117851" cy="121369"/>
          </a:xfrm>
          <a:prstGeom prst="rect">
            <a:avLst/>
          </a:prstGeom>
        </p:spPr>
      </p:pic>
      <p:pic>
        <p:nvPicPr>
          <p:cNvPr id="10" name="Imagen 9">
            <a:extLst>
              <a:ext uri="{FF2B5EF4-FFF2-40B4-BE49-F238E27FC236}">
                <a16:creationId xmlns:a16="http://schemas.microsoft.com/office/drawing/2014/main" id="{D19FEE8B-E8EF-EC45-B877-A5640596C361}"/>
              </a:ext>
            </a:extLst>
          </p:cNvPr>
          <p:cNvPicPr>
            <a:picLocks noChangeAspect="1"/>
          </p:cNvPicPr>
          <p:nvPr/>
        </p:nvPicPr>
        <p:blipFill>
          <a:blip r:embed="rId5" cstate="email">
            <a:alphaModFix amt="42000"/>
            <a:extLst>
              <a:ext uri="{28A0092B-C50C-407E-A947-70E740481C1C}">
                <a14:useLocalDpi xmlns:a14="http://schemas.microsoft.com/office/drawing/2010/main" val="0"/>
              </a:ext>
            </a:extLst>
          </a:blip>
          <a:stretch>
            <a:fillRect/>
          </a:stretch>
        </p:blipFill>
        <p:spPr>
          <a:xfrm>
            <a:off x="6986661" y="3052731"/>
            <a:ext cx="1689027" cy="2181257"/>
          </a:xfrm>
          <a:prstGeom prst="rect">
            <a:avLst/>
          </a:prstGeom>
        </p:spPr>
      </p:pic>
      <p:sp>
        <p:nvSpPr>
          <p:cNvPr id="11" name="Rectángulo 10">
            <a:extLst>
              <a:ext uri="{FF2B5EF4-FFF2-40B4-BE49-F238E27FC236}">
                <a16:creationId xmlns:a16="http://schemas.microsoft.com/office/drawing/2014/main" id="{F2B97BBA-E286-1346-AD32-EA8A35143C61}"/>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2" name="Rectangle 5">
            <a:extLst>
              <a:ext uri="{FF2B5EF4-FFF2-40B4-BE49-F238E27FC236}">
                <a16:creationId xmlns:a16="http://schemas.microsoft.com/office/drawing/2014/main" id="{1CD756D7-84B3-0E4A-BD9D-4B4EA9BB7AC6}"/>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INTRODUCCIÓN </a:t>
            </a:r>
          </a:p>
        </p:txBody>
      </p:sp>
      <p:pic>
        <p:nvPicPr>
          <p:cNvPr id="13" name="Imagen 12">
            <a:extLst>
              <a:ext uri="{FF2B5EF4-FFF2-40B4-BE49-F238E27FC236}">
                <a16:creationId xmlns:a16="http://schemas.microsoft.com/office/drawing/2014/main" id="{1F6ACFA7-5B85-CC41-9217-5CB9B8A82A95}"/>
              </a:ext>
            </a:extLst>
          </p:cNvPr>
          <p:cNvPicPr>
            <a:picLocks noChangeAspect="1"/>
          </p:cNvPicPr>
          <p:nvPr/>
        </p:nvPicPr>
        <p:blipFill>
          <a:blip r:embed="rId4"/>
          <a:stretch>
            <a:fillRect/>
          </a:stretch>
        </p:blipFill>
        <p:spPr>
          <a:xfrm>
            <a:off x="1010839" y="2439540"/>
            <a:ext cx="117851" cy="121369"/>
          </a:xfrm>
          <a:prstGeom prst="rect">
            <a:avLst/>
          </a:prstGeom>
        </p:spPr>
      </p:pic>
      <p:pic>
        <p:nvPicPr>
          <p:cNvPr id="14" name="Imagen 13">
            <a:extLst>
              <a:ext uri="{FF2B5EF4-FFF2-40B4-BE49-F238E27FC236}">
                <a16:creationId xmlns:a16="http://schemas.microsoft.com/office/drawing/2014/main" id="{4ED9F118-26C3-6345-B173-06F308D68135}"/>
              </a:ext>
            </a:extLst>
          </p:cNvPr>
          <p:cNvPicPr>
            <a:picLocks noChangeAspect="1"/>
          </p:cNvPicPr>
          <p:nvPr/>
        </p:nvPicPr>
        <p:blipFill>
          <a:blip r:embed="rId4"/>
          <a:stretch>
            <a:fillRect/>
          </a:stretch>
        </p:blipFill>
        <p:spPr>
          <a:xfrm>
            <a:off x="1010839" y="3958239"/>
            <a:ext cx="117851" cy="121369"/>
          </a:xfrm>
          <a:prstGeom prst="rect">
            <a:avLst/>
          </a:prstGeom>
        </p:spPr>
      </p:pic>
    </p:spTree>
    <p:custDataLst>
      <p:tags r:id="rId1"/>
    </p:custDataLst>
    <p:extLst>
      <p:ext uri="{BB962C8B-B14F-4D97-AF65-F5344CB8AC3E}">
        <p14:creationId xmlns:p14="http://schemas.microsoft.com/office/powerpoint/2010/main" val="301215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8508"/>
            <a:ext cx="8044415" cy="1831271"/>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¿QUÉ ES PLANIFICACIÓN DEL TRANSPORTE?</a:t>
            </a:r>
            <a:endParaRPr lang="es-PE" sz="1600" b="1"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400" b="1" spc="-10" dirty="0">
                <a:cs typeface="Source Sans Pro"/>
              </a:rPr>
              <a:t>La planificación del transporte es el proceso por el que los transportistas determinan qué materiales o mercadería recorrerán en una determinada ruta, con qué vehículo y en qué momento.</a:t>
            </a:r>
          </a:p>
          <a:p>
            <a:pPr marL="182563" indent="-171450">
              <a:buSzPct val="100000"/>
              <a:buFont typeface="Arial" panose="020B0604020202020204" pitchFamily="34" charset="0"/>
              <a:buChar char="•"/>
              <a:tabLst>
                <a:tab pos="120650" algn="l"/>
              </a:tabLst>
            </a:pPr>
            <a:endParaRPr lang="es-ES" sz="1400" spc="-10" dirty="0">
              <a:cs typeface="Source Sans Pro"/>
            </a:endParaRPr>
          </a:p>
          <a:p>
            <a:pPr marL="182563" indent="-171450">
              <a:buSzPct val="100000"/>
              <a:buFont typeface="Arial" panose="020B0604020202020204" pitchFamily="34" charset="0"/>
              <a:buChar char="•"/>
              <a:tabLst>
                <a:tab pos="120650" algn="l"/>
              </a:tabLst>
            </a:pPr>
            <a:r>
              <a:rPr lang="es-ES" sz="1400" spc="-10" dirty="0">
                <a:cs typeface="Source Sans Pro"/>
              </a:rPr>
              <a:t>Este proceso está inmerso en el proceso de distribución física que inicia con la planificación de la distribución y en el corto plazo con la planificación de rutas, que inicia con la toma de los pedidos, planificación de las rutas, procesamiento de la carga en el almacén, carga de vehículos y finalmente los camiones cargados realizando las rutas de transporte. </a:t>
            </a:r>
          </a:p>
        </p:txBody>
      </p:sp>
      <p:sp>
        <p:nvSpPr>
          <p:cNvPr id="6" name="Rectangle 5">
            <a:extLst>
              <a:ext uri="{FF2B5EF4-FFF2-40B4-BE49-F238E27FC236}">
                <a16:creationId xmlns:a16="http://schemas.microsoft.com/office/drawing/2014/main" id="{E9F5E36C-FD45-A446-8A7E-C29ECD859448}"/>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PLANIFICACIÓN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73" name="Rectángulo 72">
            <a:extLst>
              <a:ext uri="{FF2B5EF4-FFF2-40B4-BE49-F238E27FC236}">
                <a16:creationId xmlns:a16="http://schemas.microsoft.com/office/drawing/2014/main" id="{F86E23FF-3CF8-AD46-BE40-9B3BB4DF2A0E}"/>
              </a:ext>
            </a:extLst>
          </p:cNvPr>
          <p:cNvSpPr/>
          <p:nvPr/>
        </p:nvSpPr>
        <p:spPr>
          <a:xfrm>
            <a:off x="3884623" y="3004364"/>
            <a:ext cx="3702848" cy="1432016"/>
          </a:xfrm>
          <a:prstGeom prst="rect">
            <a:avLst/>
          </a:prstGeom>
          <a:noFill/>
          <a:ln w="19050">
            <a:solidFill>
              <a:srgbClr val="EE4639"/>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2" name="Rectángulo 81">
            <a:extLst>
              <a:ext uri="{FF2B5EF4-FFF2-40B4-BE49-F238E27FC236}">
                <a16:creationId xmlns:a16="http://schemas.microsoft.com/office/drawing/2014/main" id="{52565540-2E68-F84D-B5E0-3743678C544C}"/>
              </a:ext>
            </a:extLst>
          </p:cNvPr>
          <p:cNvSpPr/>
          <p:nvPr/>
        </p:nvSpPr>
        <p:spPr>
          <a:xfrm>
            <a:off x="5428296" y="4376419"/>
            <a:ext cx="451882" cy="45212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3" name="Rectángulo 82">
            <a:extLst>
              <a:ext uri="{FF2B5EF4-FFF2-40B4-BE49-F238E27FC236}">
                <a16:creationId xmlns:a16="http://schemas.microsoft.com/office/drawing/2014/main" id="{EFB9ECDE-4372-DD4A-A579-91BE8B3B13E1}"/>
              </a:ext>
            </a:extLst>
          </p:cNvPr>
          <p:cNvSpPr/>
          <p:nvPr/>
        </p:nvSpPr>
        <p:spPr>
          <a:xfrm>
            <a:off x="6797125" y="4376419"/>
            <a:ext cx="451882" cy="45212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4" name="Rectángulo 73">
            <a:extLst>
              <a:ext uri="{FF2B5EF4-FFF2-40B4-BE49-F238E27FC236}">
                <a16:creationId xmlns:a16="http://schemas.microsoft.com/office/drawing/2014/main" id="{56D64BE2-4C05-CD41-9882-DD234000F292}"/>
              </a:ext>
            </a:extLst>
          </p:cNvPr>
          <p:cNvSpPr/>
          <p:nvPr/>
        </p:nvSpPr>
        <p:spPr>
          <a:xfrm>
            <a:off x="4030515" y="4376419"/>
            <a:ext cx="451882" cy="45212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 name="Rectángulo redondeado 8">
            <a:extLst>
              <a:ext uri="{FF2B5EF4-FFF2-40B4-BE49-F238E27FC236}">
                <a16:creationId xmlns:a16="http://schemas.microsoft.com/office/drawing/2014/main" id="{4CCA0954-E413-6A4E-A6B3-BE41ACF12D31}"/>
              </a:ext>
            </a:extLst>
          </p:cNvPr>
          <p:cNvSpPr/>
          <p:nvPr/>
        </p:nvSpPr>
        <p:spPr>
          <a:xfrm>
            <a:off x="3382944" y="3177290"/>
            <a:ext cx="611472" cy="254749"/>
          </a:xfrm>
          <a:prstGeom prst="roundRect">
            <a:avLst>
              <a:gd name="adj" fmla="val 17954"/>
            </a:avLst>
          </a:prstGeom>
          <a:solidFill>
            <a:srgbClr val="E3D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100" b="1" dirty="0">
                <a:solidFill>
                  <a:schemeClr val="tx1"/>
                </a:solidFill>
                <a:latin typeface="Calibri"/>
                <a:cs typeface="Calibri"/>
              </a:rPr>
              <a:t>Planta</a:t>
            </a:r>
          </a:p>
        </p:txBody>
      </p:sp>
      <p:cxnSp>
        <p:nvCxnSpPr>
          <p:cNvPr id="10" name="Conector recto de flecha 9">
            <a:extLst>
              <a:ext uri="{FF2B5EF4-FFF2-40B4-BE49-F238E27FC236}">
                <a16:creationId xmlns:a16="http://schemas.microsoft.com/office/drawing/2014/main" id="{B0F4154C-3B25-F148-9655-A12E147EAF00}"/>
              </a:ext>
            </a:extLst>
          </p:cNvPr>
          <p:cNvCxnSpPr>
            <a:cxnSpLocks/>
          </p:cNvCxnSpPr>
          <p:nvPr/>
        </p:nvCxnSpPr>
        <p:spPr>
          <a:xfrm>
            <a:off x="2657094" y="4039990"/>
            <a:ext cx="725850" cy="0"/>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redondeado 10">
            <a:extLst>
              <a:ext uri="{FF2B5EF4-FFF2-40B4-BE49-F238E27FC236}">
                <a16:creationId xmlns:a16="http://schemas.microsoft.com/office/drawing/2014/main" id="{6FFD6BBC-FEC2-0F4A-8256-BEE8A5346F40}"/>
              </a:ext>
            </a:extLst>
          </p:cNvPr>
          <p:cNvSpPr/>
          <p:nvPr/>
        </p:nvSpPr>
        <p:spPr>
          <a:xfrm>
            <a:off x="3382944" y="3866838"/>
            <a:ext cx="611472" cy="254749"/>
          </a:xfrm>
          <a:prstGeom prst="roundRect">
            <a:avLst>
              <a:gd name="adj" fmla="val 17954"/>
            </a:avLst>
          </a:prstGeom>
          <a:solidFill>
            <a:srgbClr val="E3D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100" b="1" dirty="0">
                <a:solidFill>
                  <a:schemeClr val="tx1"/>
                </a:solidFill>
                <a:latin typeface="Calibri"/>
                <a:cs typeface="Calibri"/>
              </a:rPr>
              <a:t>Planta</a:t>
            </a:r>
          </a:p>
        </p:txBody>
      </p:sp>
      <p:sp>
        <p:nvSpPr>
          <p:cNvPr id="12" name="Rectángulo redondeado 11">
            <a:extLst>
              <a:ext uri="{FF2B5EF4-FFF2-40B4-BE49-F238E27FC236}">
                <a16:creationId xmlns:a16="http://schemas.microsoft.com/office/drawing/2014/main" id="{687B0605-3F64-054B-B939-314E88BC8E33}"/>
              </a:ext>
            </a:extLst>
          </p:cNvPr>
          <p:cNvSpPr/>
          <p:nvPr/>
        </p:nvSpPr>
        <p:spPr>
          <a:xfrm>
            <a:off x="4027521" y="3177290"/>
            <a:ext cx="611472" cy="254749"/>
          </a:xfrm>
          <a:prstGeom prst="roundRect">
            <a:avLst>
              <a:gd name="adj" fmla="val 17954"/>
            </a:avLst>
          </a:prstGeom>
          <a:solidFill>
            <a:srgbClr val="FFD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100" b="1" dirty="0" err="1">
                <a:solidFill>
                  <a:schemeClr val="tx1"/>
                </a:solidFill>
                <a:latin typeface="Calibri"/>
                <a:cs typeface="Calibri"/>
              </a:rPr>
              <a:t>Almac</a:t>
            </a:r>
            <a:endParaRPr lang="es-ES" sz="1100" b="1" dirty="0">
              <a:solidFill>
                <a:schemeClr val="tx1"/>
              </a:solidFill>
              <a:latin typeface="Calibri"/>
              <a:cs typeface="Calibri"/>
            </a:endParaRPr>
          </a:p>
        </p:txBody>
      </p:sp>
      <p:sp>
        <p:nvSpPr>
          <p:cNvPr id="18" name="Rectángulo redondeado 17">
            <a:extLst>
              <a:ext uri="{FF2B5EF4-FFF2-40B4-BE49-F238E27FC236}">
                <a16:creationId xmlns:a16="http://schemas.microsoft.com/office/drawing/2014/main" id="{78D6CB6B-32B3-0843-94BF-A4604F92DC8D}"/>
              </a:ext>
            </a:extLst>
          </p:cNvPr>
          <p:cNvSpPr/>
          <p:nvPr/>
        </p:nvSpPr>
        <p:spPr>
          <a:xfrm>
            <a:off x="6665789" y="3172804"/>
            <a:ext cx="791354" cy="254749"/>
          </a:xfrm>
          <a:prstGeom prst="roundRect">
            <a:avLst>
              <a:gd name="adj" fmla="val 17954"/>
            </a:avLst>
          </a:prstGeom>
          <a:solidFill>
            <a:srgbClr val="DDE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100" b="1" dirty="0">
                <a:solidFill>
                  <a:schemeClr val="tx1"/>
                </a:solidFill>
                <a:latin typeface="Calibri"/>
                <a:cs typeface="Calibri"/>
              </a:rPr>
              <a:t>Cliente</a:t>
            </a:r>
          </a:p>
        </p:txBody>
      </p:sp>
      <p:sp>
        <p:nvSpPr>
          <p:cNvPr id="19" name="Rectángulo redondeado 18">
            <a:extLst>
              <a:ext uri="{FF2B5EF4-FFF2-40B4-BE49-F238E27FC236}">
                <a16:creationId xmlns:a16="http://schemas.microsoft.com/office/drawing/2014/main" id="{6F92E203-B498-084C-AF32-FF57CA236FE7}"/>
              </a:ext>
            </a:extLst>
          </p:cNvPr>
          <p:cNvSpPr/>
          <p:nvPr/>
        </p:nvSpPr>
        <p:spPr>
          <a:xfrm>
            <a:off x="6665789" y="3540063"/>
            <a:ext cx="791354" cy="254749"/>
          </a:xfrm>
          <a:prstGeom prst="roundRect">
            <a:avLst>
              <a:gd name="adj" fmla="val 17954"/>
            </a:avLst>
          </a:prstGeom>
          <a:solidFill>
            <a:srgbClr val="DDE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100" b="1" dirty="0">
                <a:solidFill>
                  <a:schemeClr val="tx1"/>
                </a:solidFill>
                <a:latin typeface="Calibri"/>
                <a:cs typeface="Calibri"/>
              </a:rPr>
              <a:t>Cliente</a:t>
            </a:r>
          </a:p>
        </p:txBody>
      </p:sp>
      <p:sp>
        <p:nvSpPr>
          <p:cNvPr id="20" name="Rectángulo redondeado 19">
            <a:extLst>
              <a:ext uri="{FF2B5EF4-FFF2-40B4-BE49-F238E27FC236}">
                <a16:creationId xmlns:a16="http://schemas.microsoft.com/office/drawing/2014/main" id="{C6C87100-0C16-844E-8AFD-608729F2AB58}"/>
              </a:ext>
            </a:extLst>
          </p:cNvPr>
          <p:cNvSpPr/>
          <p:nvPr/>
        </p:nvSpPr>
        <p:spPr>
          <a:xfrm>
            <a:off x="6665789" y="3884836"/>
            <a:ext cx="791354" cy="254749"/>
          </a:xfrm>
          <a:prstGeom prst="roundRect">
            <a:avLst>
              <a:gd name="adj" fmla="val 17954"/>
            </a:avLst>
          </a:prstGeom>
          <a:solidFill>
            <a:srgbClr val="DDE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100" b="1" dirty="0">
                <a:solidFill>
                  <a:schemeClr val="tx1"/>
                </a:solidFill>
                <a:latin typeface="Calibri"/>
                <a:cs typeface="Calibri"/>
              </a:rPr>
              <a:t>Cliente</a:t>
            </a:r>
          </a:p>
        </p:txBody>
      </p:sp>
      <p:cxnSp>
        <p:nvCxnSpPr>
          <p:cNvPr id="23" name="Conector recto de flecha 22">
            <a:extLst>
              <a:ext uri="{FF2B5EF4-FFF2-40B4-BE49-F238E27FC236}">
                <a16:creationId xmlns:a16="http://schemas.microsoft.com/office/drawing/2014/main" id="{6BA29F48-1C76-1548-AE4E-CAA6367DF844}"/>
              </a:ext>
            </a:extLst>
          </p:cNvPr>
          <p:cNvCxnSpPr>
            <a:cxnSpLocks/>
          </p:cNvCxnSpPr>
          <p:nvPr/>
        </p:nvCxnSpPr>
        <p:spPr>
          <a:xfrm>
            <a:off x="2657094" y="3305472"/>
            <a:ext cx="725850" cy="0"/>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FB6465BB-E4A9-FC47-AFDC-9A602D3F8A8A}"/>
              </a:ext>
            </a:extLst>
          </p:cNvPr>
          <p:cNvCxnSpPr>
            <a:cxnSpLocks/>
            <a:stCxn id="8" idx="3"/>
          </p:cNvCxnSpPr>
          <p:nvPr/>
        </p:nvCxnSpPr>
        <p:spPr>
          <a:xfrm flipV="1">
            <a:off x="2657094" y="3368229"/>
            <a:ext cx="725814" cy="649086"/>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C4D5BA36-3429-D84A-B45F-E16590DA1BEC}"/>
              </a:ext>
            </a:extLst>
          </p:cNvPr>
          <p:cNvCxnSpPr>
            <a:cxnSpLocks/>
            <a:endCxn id="11" idx="1"/>
          </p:cNvCxnSpPr>
          <p:nvPr/>
        </p:nvCxnSpPr>
        <p:spPr>
          <a:xfrm>
            <a:off x="2662977" y="3307008"/>
            <a:ext cx="719967" cy="687205"/>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C6E7306D-3812-F445-9CF1-80EFFD4F8862}"/>
              </a:ext>
            </a:extLst>
          </p:cNvPr>
          <p:cNvCxnSpPr>
            <a:cxnSpLocks/>
          </p:cNvCxnSpPr>
          <p:nvPr/>
        </p:nvCxnSpPr>
        <p:spPr>
          <a:xfrm flipV="1">
            <a:off x="4636802" y="3770245"/>
            <a:ext cx="334881" cy="170620"/>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123FF737-2F33-4D48-BAA8-3553E1562484}"/>
              </a:ext>
            </a:extLst>
          </p:cNvPr>
          <p:cNvCxnSpPr>
            <a:cxnSpLocks/>
          </p:cNvCxnSpPr>
          <p:nvPr/>
        </p:nvCxnSpPr>
        <p:spPr>
          <a:xfrm>
            <a:off x="4636424" y="3401138"/>
            <a:ext cx="342973" cy="127494"/>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8A1FC27C-7E75-AC4D-A581-38535B96F49F}"/>
              </a:ext>
            </a:extLst>
          </p:cNvPr>
          <p:cNvCxnSpPr>
            <a:cxnSpLocks/>
          </p:cNvCxnSpPr>
          <p:nvPr/>
        </p:nvCxnSpPr>
        <p:spPr>
          <a:xfrm flipV="1">
            <a:off x="5385695" y="3389671"/>
            <a:ext cx="296440" cy="172860"/>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53CB683F-C569-8048-9A13-36BF8AF08DF7}"/>
              </a:ext>
            </a:extLst>
          </p:cNvPr>
          <p:cNvCxnSpPr>
            <a:cxnSpLocks/>
          </p:cNvCxnSpPr>
          <p:nvPr/>
        </p:nvCxnSpPr>
        <p:spPr>
          <a:xfrm>
            <a:off x="5372032" y="3771921"/>
            <a:ext cx="310103" cy="112442"/>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5298E0B9-6D96-9B4A-82F7-5BB02B4D9C0A}"/>
              </a:ext>
            </a:extLst>
          </p:cNvPr>
          <p:cNvCxnSpPr>
            <a:cxnSpLocks/>
          </p:cNvCxnSpPr>
          <p:nvPr/>
        </p:nvCxnSpPr>
        <p:spPr>
          <a:xfrm>
            <a:off x="6114045" y="3389672"/>
            <a:ext cx="551744" cy="276523"/>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3B12128F-2BC7-7943-BCFC-123A4F3FA988}"/>
              </a:ext>
            </a:extLst>
          </p:cNvPr>
          <p:cNvCxnSpPr>
            <a:cxnSpLocks/>
            <a:endCxn id="19" idx="1"/>
          </p:cNvCxnSpPr>
          <p:nvPr/>
        </p:nvCxnSpPr>
        <p:spPr>
          <a:xfrm flipV="1">
            <a:off x="6136765" y="3667438"/>
            <a:ext cx="529024" cy="294754"/>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D1F87F68-2B0A-394F-BD76-8723F580F591}"/>
              </a:ext>
            </a:extLst>
          </p:cNvPr>
          <p:cNvCxnSpPr>
            <a:cxnSpLocks/>
          </p:cNvCxnSpPr>
          <p:nvPr/>
        </p:nvCxnSpPr>
        <p:spPr>
          <a:xfrm>
            <a:off x="4635796" y="4039990"/>
            <a:ext cx="1070624" cy="0"/>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5294DD98-45F9-C44F-B209-0CC128D9A9DC}"/>
              </a:ext>
            </a:extLst>
          </p:cNvPr>
          <p:cNvCxnSpPr>
            <a:cxnSpLocks/>
          </p:cNvCxnSpPr>
          <p:nvPr/>
        </p:nvCxnSpPr>
        <p:spPr>
          <a:xfrm>
            <a:off x="6142307" y="4039990"/>
            <a:ext cx="523482" cy="0"/>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8B50FB01-7D8C-494A-BE0F-1EC35F154707}"/>
              </a:ext>
            </a:extLst>
          </p:cNvPr>
          <p:cNvCxnSpPr>
            <a:cxnSpLocks/>
            <a:stCxn id="16" idx="3"/>
          </p:cNvCxnSpPr>
          <p:nvPr/>
        </p:nvCxnSpPr>
        <p:spPr>
          <a:xfrm>
            <a:off x="6123019" y="3290483"/>
            <a:ext cx="542770" cy="0"/>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414FBD8D-53B1-444E-9D11-36B087B542DA}"/>
              </a:ext>
            </a:extLst>
          </p:cNvPr>
          <p:cNvCxnSpPr>
            <a:cxnSpLocks/>
          </p:cNvCxnSpPr>
          <p:nvPr/>
        </p:nvCxnSpPr>
        <p:spPr>
          <a:xfrm>
            <a:off x="4635796" y="3297977"/>
            <a:ext cx="1070624" cy="0"/>
          </a:xfrm>
          <a:prstGeom prst="straightConnector1">
            <a:avLst/>
          </a:prstGeom>
          <a:ln w="25400">
            <a:solidFill>
              <a:srgbClr val="808799"/>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upo 57">
            <a:extLst>
              <a:ext uri="{FF2B5EF4-FFF2-40B4-BE49-F238E27FC236}">
                <a16:creationId xmlns:a16="http://schemas.microsoft.com/office/drawing/2014/main" id="{24CDF82D-832A-CA4C-BA70-D9EEBF2EED19}"/>
              </a:ext>
            </a:extLst>
          </p:cNvPr>
          <p:cNvGrpSpPr/>
          <p:nvPr/>
        </p:nvGrpSpPr>
        <p:grpSpPr>
          <a:xfrm>
            <a:off x="4035507" y="4376419"/>
            <a:ext cx="446889" cy="413639"/>
            <a:chOff x="3804184" y="4781862"/>
            <a:chExt cx="446889" cy="413639"/>
          </a:xfrm>
        </p:grpSpPr>
        <p:sp>
          <p:nvSpPr>
            <p:cNvPr id="52" name="Rectángulo 51">
              <a:extLst>
                <a:ext uri="{FF2B5EF4-FFF2-40B4-BE49-F238E27FC236}">
                  <a16:creationId xmlns:a16="http://schemas.microsoft.com/office/drawing/2014/main" id="{7A0DCFF8-14BF-0E46-A6B5-9C20D08391DB}"/>
                </a:ext>
              </a:extLst>
            </p:cNvPr>
            <p:cNvSpPr/>
            <p:nvPr/>
          </p:nvSpPr>
          <p:spPr>
            <a:xfrm>
              <a:off x="3964898" y="4781862"/>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53" name="Rectángulo 52">
              <a:extLst>
                <a:ext uri="{FF2B5EF4-FFF2-40B4-BE49-F238E27FC236}">
                  <a16:creationId xmlns:a16="http://schemas.microsoft.com/office/drawing/2014/main" id="{E084DE2E-F331-D64C-889D-A1F7CFCBD287}"/>
                </a:ext>
              </a:extLst>
            </p:cNvPr>
            <p:cNvSpPr/>
            <p:nvPr/>
          </p:nvSpPr>
          <p:spPr>
            <a:xfrm>
              <a:off x="3881770" y="4920408"/>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54" name="Rectángulo 53">
              <a:extLst>
                <a:ext uri="{FF2B5EF4-FFF2-40B4-BE49-F238E27FC236}">
                  <a16:creationId xmlns:a16="http://schemas.microsoft.com/office/drawing/2014/main" id="{71F633F3-0CA8-484E-BB65-EA7D1F71E9A7}"/>
                </a:ext>
              </a:extLst>
            </p:cNvPr>
            <p:cNvSpPr/>
            <p:nvPr/>
          </p:nvSpPr>
          <p:spPr>
            <a:xfrm>
              <a:off x="4048024" y="4920408"/>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55" name="Rectángulo 54">
              <a:extLst>
                <a:ext uri="{FF2B5EF4-FFF2-40B4-BE49-F238E27FC236}">
                  <a16:creationId xmlns:a16="http://schemas.microsoft.com/office/drawing/2014/main" id="{5DE143A2-C1B8-6847-8D78-CF3A5D2EE77B}"/>
                </a:ext>
              </a:extLst>
            </p:cNvPr>
            <p:cNvSpPr/>
            <p:nvPr/>
          </p:nvSpPr>
          <p:spPr>
            <a:xfrm>
              <a:off x="3804184" y="5075579"/>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56" name="Rectángulo 55">
              <a:extLst>
                <a:ext uri="{FF2B5EF4-FFF2-40B4-BE49-F238E27FC236}">
                  <a16:creationId xmlns:a16="http://schemas.microsoft.com/office/drawing/2014/main" id="{15504490-874C-EE4D-B825-F305EA40AE26}"/>
                </a:ext>
              </a:extLst>
            </p:cNvPr>
            <p:cNvSpPr/>
            <p:nvPr/>
          </p:nvSpPr>
          <p:spPr>
            <a:xfrm>
              <a:off x="3970438" y="5075579"/>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57" name="Rectángulo 56">
              <a:extLst>
                <a:ext uri="{FF2B5EF4-FFF2-40B4-BE49-F238E27FC236}">
                  <a16:creationId xmlns:a16="http://schemas.microsoft.com/office/drawing/2014/main" id="{D466C1AE-EF0B-EC4E-891C-204A388EED19}"/>
                </a:ext>
              </a:extLst>
            </p:cNvPr>
            <p:cNvSpPr/>
            <p:nvPr/>
          </p:nvSpPr>
          <p:spPr>
            <a:xfrm>
              <a:off x="4131151" y="5075579"/>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grpSp>
        <p:nvGrpSpPr>
          <p:cNvPr id="59" name="Grupo 58">
            <a:extLst>
              <a:ext uri="{FF2B5EF4-FFF2-40B4-BE49-F238E27FC236}">
                <a16:creationId xmlns:a16="http://schemas.microsoft.com/office/drawing/2014/main" id="{F3482405-F7D8-DD40-81D6-AB226C52713B}"/>
              </a:ext>
            </a:extLst>
          </p:cNvPr>
          <p:cNvGrpSpPr/>
          <p:nvPr/>
        </p:nvGrpSpPr>
        <p:grpSpPr>
          <a:xfrm>
            <a:off x="5474249" y="4376419"/>
            <a:ext cx="446889" cy="413639"/>
            <a:chOff x="3804184" y="4781862"/>
            <a:chExt cx="446889" cy="413639"/>
          </a:xfrm>
        </p:grpSpPr>
        <p:sp>
          <p:nvSpPr>
            <p:cNvPr id="60" name="Rectángulo 59">
              <a:extLst>
                <a:ext uri="{FF2B5EF4-FFF2-40B4-BE49-F238E27FC236}">
                  <a16:creationId xmlns:a16="http://schemas.microsoft.com/office/drawing/2014/main" id="{3D62CFA0-EA09-584B-9716-B4A3AC1AF23F}"/>
                </a:ext>
              </a:extLst>
            </p:cNvPr>
            <p:cNvSpPr/>
            <p:nvPr/>
          </p:nvSpPr>
          <p:spPr>
            <a:xfrm>
              <a:off x="3964898" y="4781862"/>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1" name="Rectángulo 60">
              <a:extLst>
                <a:ext uri="{FF2B5EF4-FFF2-40B4-BE49-F238E27FC236}">
                  <a16:creationId xmlns:a16="http://schemas.microsoft.com/office/drawing/2014/main" id="{CF6EB207-1E69-C843-BEF2-BED01AFB49A6}"/>
                </a:ext>
              </a:extLst>
            </p:cNvPr>
            <p:cNvSpPr/>
            <p:nvPr/>
          </p:nvSpPr>
          <p:spPr>
            <a:xfrm>
              <a:off x="3881770" y="4920408"/>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2" name="Rectángulo 61">
              <a:extLst>
                <a:ext uri="{FF2B5EF4-FFF2-40B4-BE49-F238E27FC236}">
                  <a16:creationId xmlns:a16="http://schemas.microsoft.com/office/drawing/2014/main" id="{D732FEA2-4FC0-A84F-9490-B83D5B7C0221}"/>
                </a:ext>
              </a:extLst>
            </p:cNvPr>
            <p:cNvSpPr/>
            <p:nvPr/>
          </p:nvSpPr>
          <p:spPr>
            <a:xfrm>
              <a:off x="4048024" y="4920408"/>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3" name="Rectángulo 62">
              <a:extLst>
                <a:ext uri="{FF2B5EF4-FFF2-40B4-BE49-F238E27FC236}">
                  <a16:creationId xmlns:a16="http://schemas.microsoft.com/office/drawing/2014/main" id="{F0E0014A-3800-6A4C-AE86-D1169C70B49F}"/>
                </a:ext>
              </a:extLst>
            </p:cNvPr>
            <p:cNvSpPr/>
            <p:nvPr/>
          </p:nvSpPr>
          <p:spPr>
            <a:xfrm>
              <a:off x="3804184" y="5075579"/>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4" name="Rectángulo 63">
              <a:extLst>
                <a:ext uri="{FF2B5EF4-FFF2-40B4-BE49-F238E27FC236}">
                  <a16:creationId xmlns:a16="http://schemas.microsoft.com/office/drawing/2014/main" id="{2E476E61-7C9E-1D42-8122-B8F5A3A5FAD6}"/>
                </a:ext>
              </a:extLst>
            </p:cNvPr>
            <p:cNvSpPr/>
            <p:nvPr/>
          </p:nvSpPr>
          <p:spPr>
            <a:xfrm>
              <a:off x="3970438" y="5075579"/>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5" name="Rectángulo 64">
              <a:extLst>
                <a:ext uri="{FF2B5EF4-FFF2-40B4-BE49-F238E27FC236}">
                  <a16:creationId xmlns:a16="http://schemas.microsoft.com/office/drawing/2014/main" id="{A89101CF-21E2-4748-A73C-18287EA3B697}"/>
                </a:ext>
              </a:extLst>
            </p:cNvPr>
            <p:cNvSpPr/>
            <p:nvPr/>
          </p:nvSpPr>
          <p:spPr>
            <a:xfrm>
              <a:off x="4131151" y="5075579"/>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grpSp>
        <p:nvGrpSpPr>
          <p:cNvPr id="66" name="Grupo 65">
            <a:extLst>
              <a:ext uri="{FF2B5EF4-FFF2-40B4-BE49-F238E27FC236}">
                <a16:creationId xmlns:a16="http://schemas.microsoft.com/office/drawing/2014/main" id="{20592A31-DDD5-2148-94C2-94AC0F5F0E62}"/>
              </a:ext>
            </a:extLst>
          </p:cNvPr>
          <p:cNvGrpSpPr/>
          <p:nvPr/>
        </p:nvGrpSpPr>
        <p:grpSpPr>
          <a:xfrm>
            <a:off x="6841699" y="4376419"/>
            <a:ext cx="446889" cy="413639"/>
            <a:chOff x="3804184" y="4781862"/>
            <a:chExt cx="446889" cy="413639"/>
          </a:xfrm>
        </p:grpSpPr>
        <p:sp>
          <p:nvSpPr>
            <p:cNvPr id="67" name="Rectángulo 66">
              <a:extLst>
                <a:ext uri="{FF2B5EF4-FFF2-40B4-BE49-F238E27FC236}">
                  <a16:creationId xmlns:a16="http://schemas.microsoft.com/office/drawing/2014/main" id="{D9DC1DD0-B767-6147-86D6-189C2A26B0CE}"/>
                </a:ext>
              </a:extLst>
            </p:cNvPr>
            <p:cNvSpPr/>
            <p:nvPr/>
          </p:nvSpPr>
          <p:spPr>
            <a:xfrm>
              <a:off x="3964898" y="4781862"/>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8" name="Rectángulo 67">
              <a:extLst>
                <a:ext uri="{FF2B5EF4-FFF2-40B4-BE49-F238E27FC236}">
                  <a16:creationId xmlns:a16="http://schemas.microsoft.com/office/drawing/2014/main" id="{DC442D1A-40DC-0E48-A54D-437AE88BDFC3}"/>
                </a:ext>
              </a:extLst>
            </p:cNvPr>
            <p:cNvSpPr/>
            <p:nvPr/>
          </p:nvSpPr>
          <p:spPr>
            <a:xfrm>
              <a:off x="3881770" y="4920408"/>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9" name="Rectángulo 68">
              <a:extLst>
                <a:ext uri="{FF2B5EF4-FFF2-40B4-BE49-F238E27FC236}">
                  <a16:creationId xmlns:a16="http://schemas.microsoft.com/office/drawing/2014/main" id="{AAA16D4C-0F2E-B64F-8ABE-F112E41AE5A8}"/>
                </a:ext>
              </a:extLst>
            </p:cNvPr>
            <p:cNvSpPr/>
            <p:nvPr/>
          </p:nvSpPr>
          <p:spPr>
            <a:xfrm>
              <a:off x="4048024" y="4920408"/>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0" name="Rectángulo 69">
              <a:extLst>
                <a:ext uri="{FF2B5EF4-FFF2-40B4-BE49-F238E27FC236}">
                  <a16:creationId xmlns:a16="http://schemas.microsoft.com/office/drawing/2014/main" id="{1FFCBE52-7772-5D45-A712-CE8D49D6F5A4}"/>
                </a:ext>
              </a:extLst>
            </p:cNvPr>
            <p:cNvSpPr/>
            <p:nvPr/>
          </p:nvSpPr>
          <p:spPr>
            <a:xfrm>
              <a:off x="3804184" y="5075579"/>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1" name="Rectángulo 70">
              <a:extLst>
                <a:ext uri="{FF2B5EF4-FFF2-40B4-BE49-F238E27FC236}">
                  <a16:creationId xmlns:a16="http://schemas.microsoft.com/office/drawing/2014/main" id="{F816C5CD-4C8F-E04E-86D9-8BAAA4DC3672}"/>
                </a:ext>
              </a:extLst>
            </p:cNvPr>
            <p:cNvSpPr/>
            <p:nvPr/>
          </p:nvSpPr>
          <p:spPr>
            <a:xfrm>
              <a:off x="3970438" y="5075579"/>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2" name="Rectángulo 71">
              <a:extLst>
                <a:ext uri="{FF2B5EF4-FFF2-40B4-BE49-F238E27FC236}">
                  <a16:creationId xmlns:a16="http://schemas.microsoft.com/office/drawing/2014/main" id="{AA0196D3-C311-4B4D-A898-066FBB86D5B4}"/>
                </a:ext>
              </a:extLst>
            </p:cNvPr>
            <p:cNvSpPr/>
            <p:nvPr/>
          </p:nvSpPr>
          <p:spPr>
            <a:xfrm>
              <a:off x="4131151" y="5075579"/>
              <a:ext cx="119922" cy="119922"/>
            </a:xfrm>
            <a:prstGeom prst="rect">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sp>
        <p:nvSpPr>
          <p:cNvPr id="84" name="28 Flecha derecha">
            <a:extLst>
              <a:ext uri="{FF2B5EF4-FFF2-40B4-BE49-F238E27FC236}">
                <a16:creationId xmlns:a16="http://schemas.microsoft.com/office/drawing/2014/main" id="{B1C7588D-5E68-A145-B8D7-E74AC1E4340A}"/>
              </a:ext>
            </a:extLst>
          </p:cNvPr>
          <p:cNvSpPr/>
          <p:nvPr/>
        </p:nvSpPr>
        <p:spPr>
          <a:xfrm>
            <a:off x="4594920" y="4534064"/>
            <a:ext cx="779574" cy="197762"/>
          </a:xfrm>
          <a:prstGeom prst="rightArrow">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85" name="28 Flecha derecha">
            <a:extLst>
              <a:ext uri="{FF2B5EF4-FFF2-40B4-BE49-F238E27FC236}">
                <a16:creationId xmlns:a16="http://schemas.microsoft.com/office/drawing/2014/main" id="{BE6C3155-25D9-FF45-8238-28DE8E526747}"/>
              </a:ext>
            </a:extLst>
          </p:cNvPr>
          <p:cNvSpPr/>
          <p:nvPr/>
        </p:nvSpPr>
        <p:spPr>
          <a:xfrm>
            <a:off x="5985916" y="4534064"/>
            <a:ext cx="779574" cy="197762"/>
          </a:xfrm>
          <a:prstGeom prst="rightArrow">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pic>
        <p:nvPicPr>
          <p:cNvPr id="86" name="Imagen 85">
            <a:extLst>
              <a:ext uri="{FF2B5EF4-FFF2-40B4-BE49-F238E27FC236}">
                <a16:creationId xmlns:a16="http://schemas.microsoft.com/office/drawing/2014/main" id="{E99FD322-1E7A-E64C-8C75-25278B297FBE}"/>
              </a:ext>
            </a:extLst>
          </p:cNvPr>
          <p:cNvPicPr>
            <a:picLocks noChangeAspect="1"/>
          </p:cNvPicPr>
          <p:nvPr/>
        </p:nvPicPr>
        <p:blipFill>
          <a:blip r:embed="rId3"/>
          <a:stretch>
            <a:fillRect/>
          </a:stretch>
        </p:blipFill>
        <p:spPr>
          <a:xfrm>
            <a:off x="4717468" y="4818193"/>
            <a:ext cx="493819" cy="274990"/>
          </a:xfrm>
          <a:prstGeom prst="rect">
            <a:avLst/>
          </a:prstGeom>
        </p:spPr>
      </p:pic>
      <p:pic>
        <p:nvPicPr>
          <p:cNvPr id="87" name="Imagen 86">
            <a:extLst>
              <a:ext uri="{FF2B5EF4-FFF2-40B4-BE49-F238E27FC236}">
                <a16:creationId xmlns:a16="http://schemas.microsoft.com/office/drawing/2014/main" id="{13F0F308-88C6-4F4D-9AFC-212A5CA5CF63}"/>
              </a:ext>
            </a:extLst>
          </p:cNvPr>
          <p:cNvPicPr>
            <a:picLocks noChangeAspect="1"/>
          </p:cNvPicPr>
          <p:nvPr/>
        </p:nvPicPr>
        <p:blipFill>
          <a:blip r:embed="rId3"/>
          <a:stretch>
            <a:fillRect/>
          </a:stretch>
        </p:blipFill>
        <p:spPr>
          <a:xfrm>
            <a:off x="6147257" y="4818193"/>
            <a:ext cx="493819" cy="274990"/>
          </a:xfrm>
          <a:prstGeom prst="rect">
            <a:avLst/>
          </a:prstGeom>
        </p:spPr>
      </p:pic>
      <p:sp>
        <p:nvSpPr>
          <p:cNvPr id="7" name="Rectángulo redondeado 6">
            <a:extLst>
              <a:ext uri="{FF2B5EF4-FFF2-40B4-BE49-F238E27FC236}">
                <a16:creationId xmlns:a16="http://schemas.microsoft.com/office/drawing/2014/main" id="{DEC4E709-B794-344B-9380-F8D5588EBAE6}"/>
              </a:ext>
            </a:extLst>
          </p:cNvPr>
          <p:cNvSpPr/>
          <p:nvPr/>
        </p:nvSpPr>
        <p:spPr>
          <a:xfrm>
            <a:off x="1556528" y="3126883"/>
            <a:ext cx="1100566" cy="346589"/>
          </a:xfrm>
          <a:prstGeom prst="roundRect">
            <a:avLst>
              <a:gd name="adj" fmla="val 24513"/>
            </a:avLst>
          </a:prstGeom>
          <a:solidFill>
            <a:schemeClr val="bg1"/>
          </a:solid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100" b="1" dirty="0">
                <a:solidFill>
                  <a:schemeClr val="tx1"/>
                </a:solidFill>
                <a:latin typeface="Calibri" charset="0"/>
                <a:ea typeface="Calibri" charset="0"/>
                <a:cs typeface="Calibri" charset="0"/>
              </a:rPr>
              <a:t>Proveedores</a:t>
            </a:r>
          </a:p>
        </p:txBody>
      </p:sp>
      <p:sp>
        <p:nvSpPr>
          <p:cNvPr id="8" name="Rectángulo redondeado 7">
            <a:extLst>
              <a:ext uri="{FF2B5EF4-FFF2-40B4-BE49-F238E27FC236}">
                <a16:creationId xmlns:a16="http://schemas.microsoft.com/office/drawing/2014/main" id="{56581C74-370A-464E-BCD2-FEA70C9D739B}"/>
              </a:ext>
            </a:extLst>
          </p:cNvPr>
          <p:cNvSpPr/>
          <p:nvPr/>
        </p:nvSpPr>
        <p:spPr>
          <a:xfrm>
            <a:off x="1556528" y="3844020"/>
            <a:ext cx="1100566" cy="346589"/>
          </a:xfrm>
          <a:prstGeom prst="roundRect">
            <a:avLst>
              <a:gd name="adj" fmla="val 24513"/>
            </a:avLst>
          </a:prstGeom>
          <a:solidFill>
            <a:schemeClr val="bg1"/>
          </a:solid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r>
              <a:rPr lang="es-PE" sz="1100" b="1" dirty="0">
                <a:solidFill>
                  <a:schemeClr val="tx1"/>
                </a:solidFill>
                <a:latin typeface="Calibri" charset="0"/>
                <a:ea typeface="Calibri" charset="0"/>
                <a:cs typeface="Calibri" charset="0"/>
              </a:rPr>
              <a:t>Proveedores</a:t>
            </a:r>
          </a:p>
        </p:txBody>
      </p:sp>
      <p:sp>
        <p:nvSpPr>
          <p:cNvPr id="13" name="Rectángulo redondeado 12">
            <a:extLst>
              <a:ext uri="{FF2B5EF4-FFF2-40B4-BE49-F238E27FC236}">
                <a16:creationId xmlns:a16="http://schemas.microsoft.com/office/drawing/2014/main" id="{ADC5AC98-310E-4E45-B365-B794FB3978BD}"/>
              </a:ext>
            </a:extLst>
          </p:cNvPr>
          <p:cNvSpPr/>
          <p:nvPr/>
        </p:nvSpPr>
        <p:spPr>
          <a:xfrm>
            <a:off x="4027521" y="3866838"/>
            <a:ext cx="611472" cy="254749"/>
          </a:xfrm>
          <a:prstGeom prst="roundRect">
            <a:avLst>
              <a:gd name="adj" fmla="val 17954"/>
            </a:avLst>
          </a:prstGeom>
          <a:solidFill>
            <a:srgbClr val="FFD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100" b="1" dirty="0" err="1">
                <a:solidFill>
                  <a:schemeClr val="tx1"/>
                </a:solidFill>
                <a:latin typeface="Calibri"/>
                <a:cs typeface="Calibri"/>
              </a:rPr>
              <a:t>Almac</a:t>
            </a:r>
            <a:endParaRPr lang="es-ES" sz="1100" b="1" dirty="0">
              <a:solidFill>
                <a:schemeClr val="tx1"/>
              </a:solidFill>
              <a:latin typeface="Calibri"/>
              <a:cs typeface="Calibri"/>
            </a:endParaRPr>
          </a:p>
        </p:txBody>
      </p:sp>
      <p:sp>
        <p:nvSpPr>
          <p:cNvPr id="16" name="Rectángulo redondeado 15">
            <a:extLst>
              <a:ext uri="{FF2B5EF4-FFF2-40B4-BE49-F238E27FC236}">
                <a16:creationId xmlns:a16="http://schemas.microsoft.com/office/drawing/2014/main" id="{83627CC0-C3A8-2F4F-94D2-CE6A66FFCA48}"/>
              </a:ext>
            </a:extLst>
          </p:cNvPr>
          <p:cNvSpPr/>
          <p:nvPr/>
        </p:nvSpPr>
        <p:spPr>
          <a:xfrm>
            <a:off x="5706420" y="3135329"/>
            <a:ext cx="416599" cy="310307"/>
          </a:xfrm>
          <a:prstGeom prst="roundRect">
            <a:avLst>
              <a:gd name="adj" fmla="val 17954"/>
            </a:avLst>
          </a:prstGeom>
          <a:solidFill>
            <a:srgbClr val="FFD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100" b="1" dirty="0">
                <a:solidFill>
                  <a:schemeClr val="tx1"/>
                </a:solidFill>
                <a:latin typeface="Calibri"/>
                <a:cs typeface="Calibri"/>
              </a:rPr>
              <a:t>CD</a:t>
            </a:r>
          </a:p>
        </p:txBody>
      </p:sp>
      <p:sp>
        <p:nvSpPr>
          <p:cNvPr id="17" name="Rectángulo redondeado 16">
            <a:extLst>
              <a:ext uri="{FF2B5EF4-FFF2-40B4-BE49-F238E27FC236}">
                <a16:creationId xmlns:a16="http://schemas.microsoft.com/office/drawing/2014/main" id="{F262D4D0-F1FA-9C44-9B3B-F6ECF08099BC}"/>
              </a:ext>
            </a:extLst>
          </p:cNvPr>
          <p:cNvSpPr/>
          <p:nvPr/>
        </p:nvSpPr>
        <p:spPr>
          <a:xfrm>
            <a:off x="5728906" y="3884837"/>
            <a:ext cx="416599" cy="310307"/>
          </a:xfrm>
          <a:prstGeom prst="roundRect">
            <a:avLst>
              <a:gd name="adj" fmla="val 17954"/>
            </a:avLst>
          </a:prstGeom>
          <a:solidFill>
            <a:srgbClr val="FFD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100" b="1" dirty="0">
                <a:solidFill>
                  <a:schemeClr val="tx1"/>
                </a:solidFill>
                <a:latin typeface="Calibri"/>
                <a:cs typeface="Calibri"/>
              </a:rPr>
              <a:t>CD</a:t>
            </a:r>
          </a:p>
        </p:txBody>
      </p:sp>
      <p:sp>
        <p:nvSpPr>
          <p:cNvPr id="15" name="Rectángulo redondeado 14">
            <a:extLst>
              <a:ext uri="{FF2B5EF4-FFF2-40B4-BE49-F238E27FC236}">
                <a16:creationId xmlns:a16="http://schemas.microsoft.com/office/drawing/2014/main" id="{1380BE5D-32F1-B749-9BA0-3247833D59E5}"/>
              </a:ext>
            </a:extLst>
          </p:cNvPr>
          <p:cNvSpPr/>
          <p:nvPr/>
        </p:nvSpPr>
        <p:spPr>
          <a:xfrm>
            <a:off x="4979397" y="3487597"/>
            <a:ext cx="416599" cy="310307"/>
          </a:xfrm>
          <a:prstGeom prst="roundRect">
            <a:avLst>
              <a:gd name="adj" fmla="val 17954"/>
            </a:avLst>
          </a:prstGeom>
          <a:solidFill>
            <a:srgbClr val="FFD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s-ES" sz="1100" b="1" dirty="0">
                <a:solidFill>
                  <a:schemeClr val="tx1"/>
                </a:solidFill>
                <a:latin typeface="Calibri"/>
                <a:cs typeface="Calibri"/>
              </a:rPr>
              <a:t>CD</a:t>
            </a:r>
          </a:p>
        </p:txBody>
      </p:sp>
    </p:spTree>
    <p:extLst>
      <p:ext uri="{BB962C8B-B14F-4D97-AF65-F5344CB8AC3E}">
        <p14:creationId xmlns:p14="http://schemas.microsoft.com/office/powerpoint/2010/main" val="174764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8172451" cy="1308050"/>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cs typeface="Source Sans Pro"/>
              </a:rPr>
              <a:t>PLANEAMIENTO DE LOS RECURSOS DE DISTRIBUCIÓN DRP</a:t>
            </a:r>
            <a:endParaRPr lang="es-PE" sz="1600" b="1" spc="-10" dirty="0">
              <a:cs typeface="Source Sans Pro"/>
            </a:endParaRPr>
          </a:p>
          <a:p>
            <a:pPr marL="11725">
              <a:buSzPct val="100000"/>
              <a:tabLst>
                <a:tab pos="121285" algn="l"/>
              </a:tabLst>
            </a:pPr>
            <a:r>
              <a:rPr lang="es-ES" sz="1600" spc="-10" dirty="0">
                <a:cs typeface="Source Sans Pro"/>
              </a:rPr>
              <a:t>Es un método de planificación del producto terminado dentro de la cadena de suministros. Se planifica con un horizonte mínimo de 12 meses. Este proceso inicia con la planificación de los requerimientos de producto terminado en los almacenes regionales y luego se centraliza en el centro de distribución. Es un proceso de flujo de información.</a:t>
            </a:r>
          </a:p>
        </p:txBody>
      </p:sp>
      <p:sp>
        <p:nvSpPr>
          <p:cNvPr id="9" name="Rectangle 5">
            <a:extLst>
              <a:ext uri="{FF2B5EF4-FFF2-40B4-BE49-F238E27FC236}">
                <a16:creationId xmlns:a16="http://schemas.microsoft.com/office/drawing/2014/main" id="{9DC6CD5E-D301-2640-B6A8-B9F160BAC6D9}"/>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PLANIFICACIÓN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24" name="Grupo 23">
            <a:extLst>
              <a:ext uri="{FF2B5EF4-FFF2-40B4-BE49-F238E27FC236}">
                <a16:creationId xmlns:a16="http://schemas.microsoft.com/office/drawing/2014/main" id="{4A3FAE94-2A3C-5343-9F54-C73293FFBE96}"/>
              </a:ext>
            </a:extLst>
          </p:cNvPr>
          <p:cNvGrpSpPr/>
          <p:nvPr/>
        </p:nvGrpSpPr>
        <p:grpSpPr>
          <a:xfrm>
            <a:off x="819185" y="2404581"/>
            <a:ext cx="7505630" cy="2761384"/>
            <a:chOff x="684213" y="2340971"/>
            <a:chExt cx="7505630" cy="2761384"/>
          </a:xfrm>
        </p:grpSpPr>
        <p:pic>
          <p:nvPicPr>
            <p:cNvPr id="2" name="Imagen 1">
              <a:extLst>
                <a:ext uri="{FF2B5EF4-FFF2-40B4-BE49-F238E27FC236}">
                  <a16:creationId xmlns:a16="http://schemas.microsoft.com/office/drawing/2014/main" id="{5D576AD1-423D-71B6-8BC6-0478A742D47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5474"/>
            <a:stretch/>
          </p:blipFill>
          <p:spPr>
            <a:xfrm>
              <a:off x="5696252" y="2340971"/>
              <a:ext cx="1189578" cy="2242726"/>
            </a:xfrm>
            <a:prstGeom prst="rect">
              <a:avLst/>
            </a:prstGeom>
          </p:spPr>
        </p:pic>
        <p:sp>
          <p:nvSpPr>
            <p:cNvPr id="7" name="CuadroTexto 6">
              <a:extLst>
                <a:ext uri="{FF2B5EF4-FFF2-40B4-BE49-F238E27FC236}">
                  <a16:creationId xmlns:a16="http://schemas.microsoft.com/office/drawing/2014/main" id="{8DE937FC-E92E-5A15-01F0-7D00FB86B457}"/>
                </a:ext>
              </a:extLst>
            </p:cNvPr>
            <p:cNvSpPr txBox="1"/>
            <p:nvPr/>
          </p:nvSpPr>
          <p:spPr>
            <a:xfrm>
              <a:off x="7108466" y="2921591"/>
              <a:ext cx="1081377" cy="800219"/>
            </a:xfrm>
            <a:prstGeom prst="rect">
              <a:avLst/>
            </a:prstGeom>
            <a:noFill/>
          </p:spPr>
          <p:txBody>
            <a:bodyPr wrap="square" lIns="0" tIns="0" rIns="0" bIns="0" rtlCol="0">
              <a:spAutoFit/>
            </a:bodyPr>
            <a:lstStyle/>
            <a:p>
              <a:r>
                <a:rPr lang="es-ES" sz="1300" b="1" dirty="0"/>
                <a:t>Demanda del mercado. </a:t>
              </a:r>
            </a:p>
            <a:p>
              <a:r>
                <a:rPr lang="es-ES" sz="1300" b="1" i="1" dirty="0"/>
                <a:t>Data</a:t>
              </a:r>
              <a:r>
                <a:rPr lang="es-ES" sz="1300" b="1" dirty="0"/>
                <a:t>: ventas históricas.</a:t>
              </a:r>
              <a:endParaRPr lang="es-PE" sz="1300" b="1" dirty="0"/>
            </a:p>
          </p:txBody>
        </p:sp>
        <p:sp>
          <p:nvSpPr>
            <p:cNvPr id="8" name="CuadroTexto 7">
              <a:extLst>
                <a:ext uri="{FF2B5EF4-FFF2-40B4-BE49-F238E27FC236}">
                  <a16:creationId xmlns:a16="http://schemas.microsoft.com/office/drawing/2014/main" id="{AE941473-2104-9CDE-2900-770117CD62BA}"/>
                </a:ext>
              </a:extLst>
            </p:cNvPr>
            <p:cNvSpPr txBox="1"/>
            <p:nvPr/>
          </p:nvSpPr>
          <p:spPr>
            <a:xfrm>
              <a:off x="684213" y="2921591"/>
              <a:ext cx="1063501" cy="800219"/>
            </a:xfrm>
            <a:prstGeom prst="rect">
              <a:avLst/>
            </a:prstGeom>
            <a:noFill/>
          </p:spPr>
          <p:txBody>
            <a:bodyPr wrap="square" lIns="0" tIns="0" rIns="0" bIns="0" rtlCol="0">
              <a:spAutoFit/>
            </a:bodyPr>
            <a:lstStyle/>
            <a:p>
              <a:r>
                <a:rPr lang="es-ES" sz="1300" b="1" dirty="0"/>
                <a:t>Plan de reposición a los almacenes Norte y Sur.</a:t>
              </a:r>
              <a:endParaRPr lang="es-PE" sz="1300" b="1" dirty="0"/>
            </a:p>
          </p:txBody>
        </p:sp>
        <p:sp>
          <p:nvSpPr>
            <p:cNvPr id="10" name="28 Flecha derecha">
              <a:extLst>
                <a:ext uri="{FF2B5EF4-FFF2-40B4-BE49-F238E27FC236}">
                  <a16:creationId xmlns:a16="http://schemas.microsoft.com/office/drawing/2014/main" id="{199BC100-835D-4C4E-89E6-3F6F656745A9}"/>
                </a:ext>
              </a:extLst>
            </p:cNvPr>
            <p:cNvSpPr/>
            <p:nvPr/>
          </p:nvSpPr>
          <p:spPr>
            <a:xfrm rot="10800000">
              <a:off x="3161271" y="4670270"/>
              <a:ext cx="3493970" cy="432085"/>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12" name="CuadroTexto 11">
              <a:extLst>
                <a:ext uri="{FF2B5EF4-FFF2-40B4-BE49-F238E27FC236}">
                  <a16:creationId xmlns:a16="http://schemas.microsoft.com/office/drawing/2014/main" id="{C7954F19-1BD7-EB48-A449-2CF4F31DAC77}"/>
                </a:ext>
              </a:extLst>
            </p:cNvPr>
            <p:cNvSpPr txBox="1"/>
            <p:nvPr/>
          </p:nvSpPr>
          <p:spPr>
            <a:xfrm>
              <a:off x="3363403" y="4802187"/>
              <a:ext cx="3291838" cy="200055"/>
            </a:xfrm>
            <a:prstGeom prst="rect">
              <a:avLst/>
            </a:prstGeom>
            <a:noFill/>
          </p:spPr>
          <p:txBody>
            <a:bodyPr wrap="square" lIns="0" tIns="0" rIns="0" bIns="0" rtlCol="0">
              <a:spAutoFit/>
            </a:bodyPr>
            <a:lstStyle/>
            <a:p>
              <a:pPr algn="ctr"/>
              <a:r>
                <a:rPr lang="es-ES" sz="1300" b="1" dirty="0">
                  <a:solidFill>
                    <a:schemeClr val="bg1"/>
                  </a:solidFill>
                </a:rPr>
                <a:t>FLUJO DE INFORMACIÓN</a:t>
              </a:r>
              <a:endParaRPr lang="es-PE" sz="1300" b="1" dirty="0">
                <a:solidFill>
                  <a:schemeClr val="bg1"/>
                </a:solidFill>
              </a:endParaRPr>
            </a:p>
          </p:txBody>
        </p:sp>
        <p:sp>
          <p:nvSpPr>
            <p:cNvPr id="13" name="Forma libre 12">
              <a:extLst>
                <a:ext uri="{FF2B5EF4-FFF2-40B4-BE49-F238E27FC236}">
                  <a16:creationId xmlns:a16="http://schemas.microsoft.com/office/drawing/2014/main" id="{86CA70A4-AEAE-B343-945F-E197BE700B39}"/>
                </a:ext>
              </a:extLst>
            </p:cNvPr>
            <p:cNvSpPr/>
            <p:nvPr/>
          </p:nvSpPr>
          <p:spPr>
            <a:xfrm>
              <a:off x="4039263" y="2711395"/>
              <a:ext cx="556591" cy="1359673"/>
            </a:xfrm>
            <a:custGeom>
              <a:avLst/>
              <a:gdLst>
                <a:gd name="connsiteX0" fmla="*/ 556591 w 556591"/>
                <a:gd name="connsiteY0" fmla="*/ 1359673 h 1359673"/>
                <a:gd name="connsiteX1" fmla="*/ 0 w 556591"/>
                <a:gd name="connsiteY1" fmla="*/ 1359673 h 1359673"/>
                <a:gd name="connsiteX2" fmla="*/ 0 w 556591"/>
                <a:gd name="connsiteY2" fmla="*/ 0 h 1359673"/>
                <a:gd name="connsiteX3" fmla="*/ 556591 w 556591"/>
                <a:gd name="connsiteY3" fmla="*/ 0 h 1359673"/>
              </a:gdLst>
              <a:ahLst/>
              <a:cxnLst>
                <a:cxn ang="0">
                  <a:pos x="connsiteX0" y="connsiteY0"/>
                </a:cxn>
                <a:cxn ang="0">
                  <a:pos x="connsiteX1" y="connsiteY1"/>
                </a:cxn>
                <a:cxn ang="0">
                  <a:pos x="connsiteX2" y="connsiteY2"/>
                </a:cxn>
                <a:cxn ang="0">
                  <a:pos x="connsiteX3" y="connsiteY3"/>
                </a:cxn>
              </a:cxnLst>
              <a:rect l="l" t="t" r="r" b="b"/>
              <a:pathLst>
                <a:path w="556591" h="1359673">
                  <a:moveTo>
                    <a:pt x="556591" y="1359673"/>
                  </a:moveTo>
                  <a:lnTo>
                    <a:pt x="0" y="1359673"/>
                  </a:lnTo>
                  <a:lnTo>
                    <a:pt x="0" y="0"/>
                  </a:lnTo>
                  <a:lnTo>
                    <a:pt x="556591" y="0"/>
                  </a:lnTo>
                </a:path>
              </a:pathLst>
            </a:custGeom>
            <a:noFill/>
            <a:ln w="28575">
              <a:solidFill>
                <a:srgbClr val="EE4639"/>
              </a:solidFill>
              <a:headEnd type="triangle"/>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4" name="Rectángulo redondeado 13">
              <a:extLst>
                <a:ext uri="{FF2B5EF4-FFF2-40B4-BE49-F238E27FC236}">
                  <a16:creationId xmlns:a16="http://schemas.microsoft.com/office/drawing/2014/main" id="{8B4F0525-62DB-6F42-B9EB-81EFBEE98275}"/>
                </a:ext>
              </a:extLst>
            </p:cNvPr>
            <p:cNvSpPr/>
            <p:nvPr/>
          </p:nvSpPr>
          <p:spPr>
            <a:xfrm>
              <a:off x="4589462" y="2477849"/>
              <a:ext cx="1097280" cy="536235"/>
            </a:xfrm>
            <a:prstGeom prst="roundRect">
              <a:avLst>
                <a:gd name="adj" fmla="val 16033"/>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defRPr/>
              </a:pPr>
              <a:r>
                <a:rPr lang="es-PE" sz="1100" b="1" dirty="0">
                  <a:solidFill>
                    <a:schemeClr val="bg1"/>
                  </a:solidFill>
                  <a:latin typeface="Calibri" charset="0"/>
                  <a:ea typeface="Calibri" charset="0"/>
                  <a:cs typeface="Calibri" charset="0"/>
                </a:rPr>
                <a:t>ALMACÉN</a:t>
              </a:r>
            </a:p>
            <a:p>
              <a:pPr algn="ctr" eaLnBrk="1" hangingPunct="1">
                <a:defRPr/>
              </a:pPr>
              <a:r>
                <a:rPr lang="es-PE" sz="1100" b="1" dirty="0">
                  <a:solidFill>
                    <a:schemeClr val="bg1"/>
                  </a:solidFill>
                  <a:latin typeface="Calibri" charset="0"/>
                  <a:ea typeface="Calibri" charset="0"/>
                  <a:cs typeface="Calibri" charset="0"/>
                </a:rPr>
                <a:t>NORTE</a:t>
              </a:r>
            </a:p>
          </p:txBody>
        </p:sp>
        <p:sp>
          <p:nvSpPr>
            <p:cNvPr id="15" name="Rectángulo redondeado 14">
              <a:extLst>
                <a:ext uri="{FF2B5EF4-FFF2-40B4-BE49-F238E27FC236}">
                  <a16:creationId xmlns:a16="http://schemas.microsoft.com/office/drawing/2014/main" id="{3B238A5F-85A7-4E44-AA32-362620591F5C}"/>
                </a:ext>
              </a:extLst>
            </p:cNvPr>
            <p:cNvSpPr/>
            <p:nvPr/>
          </p:nvSpPr>
          <p:spPr>
            <a:xfrm>
              <a:off x="4589462" y="3810073"/>
              <a:ext cx="1097280" cy="536235"/>
            </a:xfrm>
            <a:prstGeom prst="roundRect">
              <a:avLst>
                <a:gd name="adj" fmla="val 16033"/>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defRPr/>
              </a:pPr>
              <a:r>
                <a:rPr lang="es-PE" sz="1100" b="1" dirty="0">
                  <a:solidFill>
                    <a:schemeClr val="bg1"/>
                  </a:solidFill>
                  <a:latin typeface="Calibri" charset="0"/>
                  <a:ea typeface="Calibri" charset="0"/>
                  <a:cs typeface="Calibri" charset="0"/>
                </a:rPr>
                <a:t>ALMACÉN</a:t>
              </a:r>
            </a:p>
            <a:p>
              <a:pPr algn="ctr" eaLnBrk="1" hangingPunct="1">
                <a:defRPr/>
              </a:pPr>
              <a:r>
                <a:rPr lang="es-PE" sz="1100" b="1" dirty="0">
                  <a:solidFill>
                    <a:schemeClr val="bg1"/>
                  </a:solidFill>
                  <a:latin typeface="Calibri" charset="0"/>
                  <a:ea typeface="Calibri" charset="0"/>
                  <a:cs typeface="Calibri" charset="0"/>
                </a:rPr>
                <a:t>SUR</a:t>
              </a:r>
            </a:p>
          </p:txBody>
        </p:sp>
        <p:sp>
          <p:nvSpPr>
            <p:cNvPr id="16" name="Rectángulo redondeado 15">
              <a:extLst>
                <a:ext uri="{FF2B5EF4-FFF2-40B4-BE49-F238E27FC236}">
                  <a16:creationId xmlns:a16="http://schemas.microsoft.com/office/drawing/2014/main" id="{0F9DA60D-06D8-7B4C-AF98-85DCA1A9033B}"/>
                </a:ext>
              </a:extLst>
            </p:cNvPr>
            <p:cNvSpPr/>
            <p:nvPr/>
          </p:nvSpPr>
          <p:spPr>
            <a:xfrm>
              <a:off x="2049014" y="3123113"/>
              <a:ext cx="1314389" cy="550611"/>
            </a:xfrm>
            <a:prstGeom prst="roundRect">
              <a:avLst>
                <a:gd name="adj" fmla="val 16033"/>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defRPr/>
              </a:pPr>
              <a:r>
                <a:rPr lang="es-PE" sz="1100" b="1" dirty="0">
                  <a:solidFill>
                    <a:schemeClr val="bg1"/>
                  </a:solidFill>
                  <a:latin typeface="Calibri" charset="0"/>
                  <a:ea typeface="Calibri" charset="0"/>
                  <a:cs typeface="Calibri" charset="0"/>
                </a:rPr>
                <a:t>CENTRO DE</a:t>
              </a:r>
            </a:p>
            <a:p>
              <a:pPr algn="ctr" eaLnBrk="1" hangingPunct="1">
                <a:defRPr/>
              </a:pPr>
              <a:r>
                <a:rPr lang="es-PE" sz="1100" b="1" dirty="0">
                  <a:solidFill>
                    <a:schemeClr val="bg1"/>
                  </a:solidFill>
                  <a:latin typeface="Calibri" charset="0"/>
                  <a:ea typeface="Calibri" charset="0"/>
                  <a:cs typeface="Calibri" charset="0"/>
                </a:rPr>
                <a:t>DISTRIBUCIÓN</a:t>
              </a:r>
            </a:p>
          </p:txBody>
        </p:sp>
        <p:sp>
          <p:nvSpPr>
            <p:cNvPr id="17" name="CuadroTexto 16">
              <a:extLst>
                <a:ext uri="{FF2B5EF4-FFF2-40B4-BE49-F238E27FC236}">
                  <a16:creationId xmlns:a16="http://schemas.microsoft.com/office/drawing/2014/main" id="{9C54F8C9-67B1-4C49-95E9-6012CEF043AC}"/>
                </a:ext>
              </a:extLst>
            </p:cNvPr>
            <p:cNvSpPr txBox="1"/>
            <p:nvPr/>
          </p:nvSpPr>
          <p:spPr>
            <a:xfrm>
              <a:off x="4082552" y="3042983"/>
              <a:ext cx="1063501" cy="200055"/>
            </a:xfrm>
            <a:prstGeom prst="rect">
              <a:avLst/>
            </a:prstGeom>
            <a:noFill/>
          </p:spPr>
          <p:txBody>
            <a:bodyPr wrap="square" lIns="0" tIns="0" rIns="0" bIns="0" rtlCol="0">
              <a:spAutoFit/>
            </a:bodyPr>
            <a:lstStyle/>
            <a:p>
              <a:r>
                <a:rPr lang="es-ES" sz="1300" b="1" dirty="0"/>
                <a:t>T = 1 SEMANA</a:t>
              </a:r>
              <a:endParaRPr lang="es-PE" sz="1300" b="1" dirty="0"/>
            </a:p>
          </p:txBody>
        </p:sp>
        <p:sp>
          <p:nvSpPr>
            <p:cNvPr id="18" name="CuadroTexto 17">
              <a:extLst>
                <a:ext uri="{FF2B5EF4-FFF2-40B4-BE49-F238E27FC236}">
                  <a16:creationId xmlns:a16="http://schemas.microsoft.com/office/drawing/2014/main" id="{2D28A600-A710-4248-96D0-5F55987D58FD}"/>
                </a:ext>
              </a:extLst>
            </p:cNvPr>
            <p:cNvSpPr txBox="1"/>
            <p:nvPr/>
          </p:nvSpPr>
          <p:spPr>
            <a:xfrm>
              <a:off x="4082552" y="4398192"/>
              <a:ext cx="1063501" cy="200055"/>
            </a:xfrm>
            <a:prstGeom prst="rect">
              <a:avLst/>
            </a:prstGeom>
            <a:noFill/>
          </p:spPr>
          <p:txBody>
            <a:bodyPr wrap="square" lIns="0" tIns="0" rIns="0" bIns="0" rtlCol="0">
              <a:spAutoFit/>
            </a:bodyPr>
            <a:lstStyle/>
            <a:p>
              <a:r>
                <a:rPr lang="es-ES" sz="1300" b="1" dirty="0"/>
                <a:t>T = 2 SEMANA</a:t>
              </a:r>
              <a:endParaRPr lang="es-PE" sz="1300" b="1" dirty="0"/>
            </a:p>
          </p:txBody>
        </p:sp>
        <p:pic>
          <p:nvPicPr>
            <p:cNvPr id="19" name="Imagen 18">
              <a:extLst>
                <a:ext uri="{FF2B5EF4-FFF2-40B4-BE49-F238E27FC236}">
                  <a16:creationId xmlns:a16="http://schemas.microsoft.com/office/drawing/2014/main" id="{53519BA8-B516-C649-AC9A-3CECFF34353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60006" r="71475" b="8213"/>
            <a:stretch/>
          </p:blipFill>
          <p:spPr>
            <a:xfrm>
              <a:off x="1959218" y="3721810"/>
              <a:ext cx="1383527" cy="712759"/>
            </a:xfrm>
            <a:prstGeom prst="rect">
              <a:avLst/>
            </a:prstGeom>
          </p:spPr>
        </p:pic>
        <p:cxnSp>
          <p:nvCxnSpPr>
            <p:cNvPr id="21" name="Conector recto 20">
              <a:extLst>
                <a:ext uri="{FF2B5EF4-FFF2-40B4-BE49-F238E27FC236}">
                  <a16:creationId xmlns:a16="http://schemas.microsoft.com/office/drawing/2014/main" id="{26BC0E24-0E5F-B74E-9464-9EDB45DA6286}"/>
                </a:ext>
              </a:extLst>
            </p:cNvPr>
            <p:cNvCxnSpPr>
              <a:cxnSpLocks/>
              <a:stCxn id="16" idx="3"/>
            </p:cNvCxnSpPr>
            <p:nvPr/>
          </p:nvCxnSpPr>
          <p:spPr>
            <a:xfrm flipV="1">
              <a:off x="3363403" y="3398418"/>
              <a:ext cx="675860" cy="1"/>
            </a:xfrm>
            <a:prstGeom prst="line">
              <a:avLst/>
            </a:prstGeom>
            <a:ln w="28575">
              <a:solidFill>
                <a:srgbClr val="EE4639"/>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933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6308"/>
            <a:ext cx="8172451" cy="969496"/>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DEL DRP AL PLAN DE TRANSPORTE DE LOS VEHÍCULOS DE CARGA DIARIO</a:t>
            </a:r>
            <a:endParaRPr lang="es-PE" sz="1600" b="1" spc="-10" dirty="0">
              <a:solidFill>
                <a:srgbClr val="262626"/>
              </a:solidFill>
              <a:cs typeface="Source Sans Pro"/>
            </a:endParaRPr>
          </a:p>
          <a:p>
            <a:pPr marL="11725">
              <a:buSzPct val="100000"/>
              <a:tabLst>
                <a:tab pos="121285" algn="l"/>
              </a:tabLst>
            </a:pPr>
            <a:r>
              <a:rPr lang="es-ES" sz="1400" spc="-10" dirty="0">
                <a:solidFill>
                  <a:srgbClr val="262626"/>
                </a:solidFill>
                <a:cs typeface="Source Sans Pro"/>
              </a:rPr>
              <a:t>El DRP es un plan de distribución planificado para el futuro de reposición de inventario a los almacenes regionales en base a sus ventas. Sin embargo, los pedidos de los clientes son una segunda parte de la planificación y es de muy corto plazo. En consumo masivo los pedidos de hoy deben despacharse mañana.</a:t>
            </a:r>
          </a:p>
        </p:txBody>
      </p:sp>
      <p:sp>
        <p:nvSpPr>
          <p:cNvPr id="24" name="Rectangle 5">
            <a:extLst>
              <a:ext uri="{FF2B5EF4-FFF2-40B4-BE49-F238E27FC236}">
                <a16:creationId xmlns:a16="http://schemas.microsoft.com/office/drawing/2014/main" id="{7DFEB3DE-D418-394E-A1A8-4730F93FABB7}"/>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PLANIFICACIÓN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47" name="Grupo 46">
            <a:extLst>
              <a:ext uri="{FF2B5EF4-FFF2-40B4-BE49-F238E27FC236}">
                <a16:creationId xmlns:a16="http://schemas.microsoft.com/office/drawing/2014/main" id="{A4BF2FFF-6933-EA4C-B598-7095DFCFEF44}"/>
              </a:ext>
            </a:extLst>
          </p:cNvPr>
          <p:cNvGrpSpPr/>
          <p:nvPr/>
        </p:nvGrpSpPr>
        <p:grpSpPr>
          <a:xfrm>
            <a:off x="846567" y="2287381"/>
            <a:ext cx="7450865" cy="2639056"/>
            <a:chOff x="679242" y="2243841"/>
            <a:chExt cx="7450865" cy="2639056"/>
          </a:xfrm>
        </p:grpSpPr>
        <p:sp>
          <p:nvSpPr>
            <p:cNvPr id="36" name="CuadroTexto 35">
              <a:extLst>
                <a:ext uri="{FF2B5EF4-FFF2-40B4-BE49-F238E27FC236}">
                  <a16:creationId xmlns:a16="http://schemas.microsoft.com/office/drawing/2014/main" id="{565928CB-B49F-D217-CB25-5D4D1CCA06E0}"/>
                </a:ext>
              </a:extLst>
            </p:cNvPr>
            <p:cNvSpPr txBox="1"/>
            <p:nvPr/>
          </p:nvSpPr>
          <p:spPr>
            <a:xfrm>
              <a:off x="5425844" y="4426532"/>
              <a:ext cx="1012137" cy="200055"/>
            </a:xfrm>
            <a:prstGeom prst="rect">
              <a:avLst/>
            </a:prstGeom>
            <a:noFill/>
          </p:spPr>
          <p:txBody>
            <a:bodyPr wrap="none" lIns="0" tIns="0" rIns="0" bIns="0" rtlCol="0">
              <a:spAutoFit/>
            </a:bodyPr>
            <a:lstStyle/>
            <a:p>
              <a:r>
                <a:rPr lang="es-ES" sz="1300" b="1" dirty="0"/>
                <a:t>ÚLTIMA MILLA</a:t>
              </a:r>
              <a:endParaRPr lang="es-PE" sz="1300" b="1" dirty="0"/>
            </a:p>
          </p:txBody>
        </p:sp>
        <p:sp>
          <p:nvSpPr>
            <p:cNvPr id="25" name="Rectángulo redondeado 24">
              <a:extLst>
                <a:ext uri="{FF2B5EF4-FFF2-40B4-BE49-F238E27FC236}">
                  <a16:creationId xmlns:a16="http://schemas.microsoft.com/office/drawing/2014/main" id="{9FC25CF6-0398-1341-86D8-166E93DDC81A}"/>
                </a:ext>
              </a:extLst>
            </p:cNvPr>
            <p:cNvSpPr/>
            <p:nvPr/>
          </p:nvSpPr>
          <p:spPr>
            <a:xfrm>
              <a:off x="2860514" y="3012370"/>
              <a:ext cx="1314389" cy="550611"/>
            </a:xfrm>
            <a:prstGeom prst="roundRect">
              <a:avLst>
                <a:gd name="adj" fmla="val 16033"/>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defRPr/>
              </a:pPr>
              <a:r>
                <a:rPr lang="es-PE" sz="1100" b="1" dirty="0">
                  <a:solidFill>
                    <a:schemeClr val="bg1"/>
                  </a:solidFill>
                  <a:latin typeface="Calibri" charset="0"/>
                  <a:ea typeface="Calibri" charset="0"/>
                  <a:cs typeface="Calibri" charset="0"/>
                </a:rPr>
                <a:t>ALMACÉN</a:t>
              </a:r>
            </a:p>
            <a:p>
              <a:pPr algn="ctr" eaLnBrk="1" hangingPunct="1">
                <a:defRPr/>
              </a:pPr>
              <a:r>
                <a:rPr lang="es-PE" sz="1100" b="1" dirty="0">
                  <a:solidFill>
                    <a:schemeClr val="bg1"/>
                  </a:solidFill>
                  <a:latin typeface="Calibri" charset="0"/>
                  <a:ea typeface="Calibri" charset="0"/>
                  <a:cs typeface="Calibri" charset="0"/>
                </a:rPr>
                <a:t>REGIONAL 1</a:t>
              </a:r>
            </a:p>
          </p:txBody>
        </p:sp>
        <p:sp>
          <p:nvSpPr>
            <p:cNvPr id="26" name="Rectángulo redondeado 25">
              <a:extLst>
                <a:ext uri="{FF2B5EF4-FFF2-40B4-BE49-F238E27FC236}">
                  <a16:creationId xmlns:a16="http://schemas.microsoft.com/office/drawing/2014/main" id="{96D9AAFC-9661-A141-96C9-1EC13BECE203}"/>
                </a:ext>
              </a:extLst>
            </p:cNvPr>
            <p:cNvSpPr/>
            <p:nvPr/>
          </p:nvSpPr>
          <p:spPr>
            <a:xfrm>
              <a:off x="2860514" y="3680279"/>
              <a:ext cx="1314389" cy="550611"/>
            </a:xfrm>
            <a:prstGeom prst="roundRect">
              <a:avLst>
                <a:gd name="adj" fmla="val 16033"/>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defRPr/>
              </a:pPr>
              <a:r>
                <a:rPr lang="es-PE" sz="1100" b="1" dirty="0">
                  <a:solidFill>
                    <a:schemeClr val="bg1"/>
                  </a:solidFill>
                  <a:latin typeface="Calibri" charset="0"/>
                  <a:ea typeface="Calibri" charset="0"/>
                  <a:cs typeface="Calibri" charset="0"/>
                </a:rPr>
                <a:t>ALMACÉN</a:t>
              </a:r>
            </a:p>
            <a:p>
              <a:pPr algn="ctr" eaLnBrk="1" hangingPunct="1">
                <a:defRPr/>
              </a:pPr>
              <a:r>
                <a:rPr lang="es-PE" sz="1100" b="1" dirty="0">
                  <a:solidFill>
                    <a:schemeClr val="bg1"/>
                  </a:solidFill>
                  <a:latin typeface="Calibri" charset="0"/>
                  <a:ea typeface="Calibri" charset="0"/>
                  <a:cs typeface="Calibri" charset="0"/>
                </a:rPr>
                <a:t>REGIONAL 2</a:t>
              </a:r>
            </a:p>
          </p:txBody>
        </p:sp>
        <p:sp>
          <p:nvSpPr>
            <p:cNvPr id="28" name="Rectángulo redondeado 27">
              <a:extLst>
                <a:ext uri="{FF2B5EF4-FFF2-40B4-BE49-F238E27FC236}">
                  <a16:creationId xmlns:a16="http://schemas.microsoft.com/office/drawing/2014/main" id="{91706CF3-F13F-6D4A-B44F-429F0154BD5E}"/>
                </a:ext>
              </a:extLst>
            </p:cNvPr>
            <p:cNvSpPr/>
            <p:nvPr/>
          </p:nvSpPr>
          <p:spPr>
            <a:xfrm>
              <a:off x="2860514" y="4332286"/>
              <a:ext cx="1314389" cy="550611"/>
            </a:xfrm>
            <a:prstGeom prst="roundRect">
              <a:avLst>
                <a:gd name="adj" fmla="val 16033"/>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defRPr/>
              </a:pPr>
              <a:r>
                <a:rPr lang="es-PE" sz="1100" b="1" dirty="0">
                  <a:solidFill>
                    <a:schemeClr val="bg1"/>
                  </a:solidFill>
                  <a:latin typeface="Calibri" charset="0"/>
                  <a:ea typeface="Calibri" charset="0"/>
                  <a:cs typeface="Calibri" charset="0"/>
                </a:rPr>
                <a:t>ALMACÉN</a:t>
              </a:r>
            </a:p>
            <a:p>
              <a:pPr algn="ctr" eaLnBrk="1" hangingPunct="1">
                <a:defRPr/>
              </a:pPr>
              <a:r>
                <a:rPr lang="es-PE" sz="1100" b="1" dirty="0">
                  <a:solidFill>
                    <a:schemeClr val="bg1"/>
                  </a:solidFill>
                  <a:latin typeface="Calibri" charset="0"/>
                  <a:ea typeface="Calibri" charset="0"/>
                  <a:cs typeface="Calibri" charset="0"/>
                </a:rPr>
                <a:t>REGIONAL 3</a:t>
              </a:r>
            </a:p>
          </p:txBody>
        </p:sp>
        <p:sp>
          <p:nvSpPr>
            <p:cNvPr id="32" name="Rectángulo redondeado 31">
              <a:extLst>
                <a:ext uri="{FF2B5EF4-FFF2-40B4-BE49-F238E27FC236}">
                  <a16:creationId xmlns:a16="http://schemas.microsoft.com/office/drawing/2014/main" id="{E629ABD3-7D63-CE48-8D3A-D6AAE3C68BB5}"/>
                </a:ext>
              </a:extLst>
            </p:cNvPr>
            <p:cNvSpPr/>
            <p:nvPr/>
          </p:nvSpPr>
          <p:spPr>
            <a:xfrm>
              <a:off x="679242" y="3680279"/>
              <a:ext cx="1314389" cy="550611"/>
            </a:xfrm>
            <a:prstGeom prst="roundRect">
              <a:avLst>
                <a:gd name="adj" fmla="val 16033"/>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defRPr/>
              </a:pPr>
              <a:r>
                <a:rPr lang="es-PE" sz="1100" b="1" dirty="0">
                  <a:solidFill>
                    <a:schemeClr val="bg1"/>
                  </a:solidFill>
                  <a:latin typeface="Calibri" charset="0"/>
                  <a:ea typeface="Calibri" charset="0"/>
                  <a:cs typeface="Calibri" charset="0"/>
                </a:rPr>
                <a:t>CENTRO DE DISTRIBUCIÓN</a:t>
              </a:r>
            </a:p>
          </p:txBody>
        </p:sp>
        <p:sp>
          <p:nvSpPr>
            <p:cNvPr id="33" name="Rectángulo redondeado 32">
              <a:extLst>
                <a:ext uri="{FF2B5EF4-FFF2-40B4-BE49-F238E27FC236}">
                  <a16:creationId xmlns:a16="http://schemas.microsoft.com/office/drawing/2014/main" id="{BB9DB262-180A-C440-9379-15B47D7FFAE1}"/>
                </a:ext>
              </a:extLst>
            </p:cNvPr>
            <p:cNvSpPr/>
            <p:nvPr/>
          </p:nvSpPr>
          <p:spPr>
            <a:xfrm>
              <a:off x="5553392" y="3012370"/>
              <a:ext cx="1314389" cy="550611"/>
            </a:xfrm>
            <a:prstGeom prst="roundRect">
              <a:avLst>
                <a:gd name="adj" fmla="val 16033"/>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defRPr/>
              </a:pPr>
              <a:r>
                <a:rPr lang="es-PE" sz="1100" b="1" dirty="0">
                  <a:solidFill>
                    <a:schemeClr val="bg1"/>
                  </a:solidFill>
                  <a:latin typeface="Calibri" charset="0"/>
                  <a:ea typeface="Calibri" charset="0"/>
                  <a:cs typeface="Calibri" charset="0"/>
                </a:rPr>
                <a:t>CLIENTES</a:t>
              </a:r>
            </a:p>
          </p:txBody>
        </p:sp>
        <p:sp>
          <p:nvSpPr>
            <p:cNvPr id="34" name="CuadroTexto 33">
              <a:extLst>
                <a:ext uri="{FF2B5EF4-FFF2-40B4-BE49-F238E27FC236}">
                  <a16:creationId xmlns:a16="http://schemas.microsoft.com/office/drawing/2014/main" id="{83BB36CE-9468-B046-9B43-BDC177433049}"/>
                </a:ext>
              </a:extLst>
            </p:cNvPr>
            <p:cNvSpPr txBox="1"/>
            <p:nvPr/>
          </p:nvSpPr>
          <p:spPr>
            <a:xfrm>
              <a:off x="1107175" y="2318005"/>
              <a:ext cx="2561279" cy="200055"/>
            </a:xfrm>
            <a:prstGeom prst="rect">
              <a:avLst/>
            </a:prstGeom>
            <a:noFill/>
          </p:spPr>
          <p:txBody>
            <a:bodyPr wrap="none" lIns="0" tIns="0" rIns="0" bIns="0" rtlCol="0">
              <a:spAutoFit/>
            </a:bodyPr>
            <a:lstStyle/>
            <a:p>
              <a:r>
                <a:rPr lang="es-ES" sz="1300" b="1" dirty="0"/>
                <a:t>PLANIFICACIÓN DE LA DISTRIBUCIÓN</a:t>
              </a:r>
              <a:endParaRPr lang="es-PE" sz="1300" b="1" dirty="0"/>
            </a:p>
          </p:txBody>
        </p:sp>
        <p:sp>
          <p:nvSpPr>
            <p:cNvPr id="35" name="CuadroTexto 34">
              <a:extLst>
                <a:ext uri="{FF2B5EF4-FFF2-40B4-BE49-F238E27FC236}">
                  <a16:creationId xmlns:a16="http://schemas.microsoft.com/office/drawing/2014/main" id="{31082A95-754C-5E45-B312-A93ADDC67E87}"/>
                </a:ext>
              </a:extLst>
            </p:cNvPr>
            <p:cNvSpPr txBox="1"/>
            <p:nvPr/>
          </p:nvSpPr>
          <p:spPr>
            <a:xfrm>
              <a:off x="4565609" y="2243841"/>
              <a:ext cx="2353905" cy="400110"/>
            </a:xfrm>
            <a:prstGeom prst="rect">
              <a:avLst/>
            </a:prstGeom>
            <a:noFill/>
          </p:spPr>
          <p:txBody>
            <a:bodyPr wrap="square" lIns="0" tIns="0" rIns="0" bIns="0" rtlCol="0">
              <a:spAutoFit/>
            </a:bodyPr>
            <a:lstStyle/>
            <a:p>
              <a:pPr algn="ctr"/>
              <a:r>
                <a:rPr lang="es-ES" sz="1300" b="1" dirty="0"/>
                <a:t>PLANIFICACIÓN DE RUTAS </a:t>
              </a:r>
              <a:br>
                <a:rPr lang="es-ES" sz="1300" b="1" dirty="0"/>
              </a:br>
              <a:r>
                <a:rPr lang="es-ES" sz="1300" b="1" dirty="0"/>
                <a:t>DE TRANSPORTE</a:t>
              </a:r>
              <a:endParaRPr lang="es-PE" sz="1300" b="1" dirty="0"/>
            </a:p>
          </p:txBody>
        </p:sp>
        <p:sp>
          <p:nvSpPr>
            <p:cNvPr id="38" name="Forma libre 37">
              <a:extLst>
                <a:ext uri="{FF2B5EF4-FFF2-40B4-BE49-F238E27FC236}">
                  <a16:creationId xmlns:a16="http://schemas.microsoft.com/office/drawing/2014/main" id="{A5B7B643-6D68-B349-8306-64D5E98EFB20}"/>
                </a:ext>
              </a:extLst>
            </p:cNvPr>
            <p:cNvSpPr/>
            <p:nvPr/>
          </p:nvSpPr>
          <p:spPr>
            <a:xfrm>
              <a:off x="2303923" y="3313103"/>
              <a:ext cx="556591" cy="1359673"/>
            </a:xfrm>
            <a:custGeom>
              <a:avLst/>
              <a:gdLst>
                <a:gd name="connsiteX0" fmla="*/ 556591 w 556591"/>
                <a:gd name="connsiteY0" fmla="*/ 1359673 h 1359673"/>
                <a:gd name="connsiteX1" fmla="*/ 0 w 556591"/>
                <a:gd name="connsiteY1" fmla="*/ 1359673 h 1359673"/>
                <a:gd name="connsiteX2" fmla="*/ 0 w 556591"/>
                <a:gd name="connsiteY2" fmla="*/ 0 h 1359673"/>
                <a:gd name="connsiteX3" fmla="*/ 556591 w 556591"/>
                <a:gd name="connsiteY3" fmla="*/ 0 h 1359673"/>
              </a:gdLst>
              <a:ahLst/>
              <a:cxnLst>
                <a:cxn ang="0">
                  <a:pos x="connsiteX0" y="connsiteY0"/>
                </a:cxn>
                <a:cxn ang="0">
                  <a:pos x="connsiteX1" y="connsiteY1"/>
                </a:cxn>
                <a:cxn ang="0">
                  <a:pos x="connsiteX2" y="connsiteY2"/>
                </a:cxn>
                <a:cxn ang="0">
                  <a:pos x="connsiteX3" y="connsiteY3"/>
                </a:cxn>
              </a:cxnLst>
              <a:rect l="l" t="t" r="r" b="b"/>
              <a:pathLst>
                <a:path w="556591" h="1359673">
                  <a:moveTo>
                    <a:pt x="556591" y="1359673"/>
                  </a:moveTo>
                  <a:lnTo>
                    <a:pt x="0" y="1359673"/>
                  </a:lnTo>
                  <a:lnTo>
                    <a:pt x="0" y="0"/>
                  </a:lnTo>
                  <a:lnTo>
                    <a:pt x="556591" y="0"/>
                  </a:lnTo>
                </a:path>
              </a:pathLst>
            </a:custGeom>
            <a:noFill/>
            <a:ln w="28575">
              <a:solidFill>
                <a:srgbClr val="EE4639"/>
              </a:solidFill>
              <a:headEnd type="triangle"/>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6" name="Conector recto de flecha 5">
              <a:extLst>
                <a:ext uri="{FF2B5EF4-FFF2-40B4-BE49-F238E27FC236}">
                  <a16:creationId xmlns:a16="http://schemas.microsoft.com/office/drawing/2014/main" id="{A8847B78-E957-1D41-802F-61B9197C307F}"/>
                </a:ext>
              </a:extLst>
            </p:cNvPr>
            <p:cNvCxnSpPr>
              <a:stCxn id="32" idx="3"/>
              <a:endCxn id="26" idx="1"/>
            </p:cNvCxnSpPr>
            <p:nvPr/>
          </p:nvCxnSpPr>
          <p:spPr>
            <a:xfrm>
              <a:off x="1993631" y="3955585"/>
              <a:ext cx="866883" cy="0"/>
            </a:xfrm>
            <a:prstGeom prst="straightConnector1">
              <a:avLst/>
            </a:prstGeom>
            <a:ln w="28575">
              <a:solidFill>
                <a:srgbClr val="EE463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Conector recto de flecha 38">
              <a:extLst>
                <a:ext uri="{FF2B5EF4-FFF2-40B4-BE49-F238E27FC236}">
                  <a16:creationId xmlns:a16="http://schemas.microsoft.com/office/drawing/2014/main" id="{4048A986-8FD0-5748-A702-3860C86B3B59}"/>
                </a:ext>
              </a:extLst>
            </p:cNvPr>
            <p:cNvCxnSpPr>
              <a:cxnSpLocks/>
            </p:cNvCxnSpPr>
            <p:nvPr/>
          </p:nvCxnSpPr>
          <p:spPr>
            <a:xfrm>
              <a:off x="4164337" y="3955585"/>
              <a:ext cx="3158814" cy="0"/>
            </a:xfrm>
            <a:prstGeom prst="straightConnector1">
              <a:avLst/>
            </a:prstGeom>
            <a:ln w="28575">
              <a:solidFill>
                <a:srgbClr val="EE4639"/>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Abrir llave 39">
              <a:extLst>
                <a:ext uri="{FF2B5EF4-FFF2-40B4-BE49-F238E27FC236}">
                  <a16:creationId xmlns:a16="http://schemas.microsoft.com/office/drawing/2014/main" id="{7B0B1A2B-B99A-9D40-AD79-AA67BCC57E16}"/>
                </a:ext>
              </a:extLst>
            </p:cNvPr>
            <p:cNvSpPr/>
            <p:nvPr/>
          </p:nvSpPr>
          <p:spPr>
            <a:xfrm rot="5400000">
              <a:off x="2381750" y="1034528"/>
              <a:ext cx="239275" cy="3623311"/>
            </a:xfrm>
            <a:prstGeom prst="leftBrace">
              <a:avLst>
                <a:gd name="adj1" fmla="val 338"/>
                <a:gd name="adj2" fmla="val 50283"/>
              </a:avLst>
            </a:prstGeom>
            <a:ln w="19050">
              <a:solidFill>
                <a:srgbClr val="8087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dirty="0">
                <a:latin typeface="Calibri" panose="020F0502020204030204" pitchFamily="34" charset="0"/>
              </a:endParaRPr>
            </a:p>
          </p:txBody>
        </p:sp>
        <p:sp>
          <p:nvSpPr>
            <p:cNvPr id="41" name="Abrir llave 40">
              <a:extLst>
                <a:ext uri="{FF2B5EF4-FFF2-40B4-BE49-F238E27FC236}">
                  <a16:creationId xmlns:a16="http://schemas.microsoft.com/office/drawing/2014/main" id="{BBF6C81C-197F-CA46-860D-5543D4FD2A7C}"/>
                </a:ext>
              </a:extLst>
            </p:cNvPr>
            <p:cNvSpPr/>
            <p:nvPr/>
          </p:nvSpPr>
          <p:spPr>
            <a:xfrm rot="5400000">
              <a:off x="5640067" y="1481520"/>
              <a:ext cx="239276" cy="2729328"/>
            </a:xfrm>
            <a:prstGeom prst="leftBrace">
              <a:avLst>
                <a:gd name="adj1" fmla="val 338"/>
                <a:gd name="adj2" fmla="val 50283"/>
              </a:avLst>
            </a:prstGeom>
            <a:ln w="19050">
              <a:solidFill>
                <a:srgbClr val="8087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dirty="0">
                <a:latin typeface="Calibri" panose="020F0502020204030204" pitchFamily="34" charset="0"/>
              </a:endParaRPr>
            </a:p>
          </p:txBody>
        </p:sp>
        <p:cxnSp>
          <p:nvCxnSpPr>
            <p:cNvPr id="42" name="Conector recto de flecha 41">
              <a:extLst>
                <a:ext uri="{FF2B5EF4-FFF2-40B4-BE49-F238E27FC236}">
                  <a16:creationId xmlns:a16="http://schemas.microsoft.com/office/drawing/2014/main" id="{1209B04B-192E-E149-A717-C9CEB6939140}"/>
                </a:ext>
              </a:extLst>
            </p:cNvPr>
            <p:cNvCxnSpPr>
              <a:cxnSpLocks/>
            </p:cNvCxnSpPr>
            <p:nvPr/>
          </p:nvCxnSpPr>
          <p:spPr>
            <a:xfrm>
              <a:off x="4164337" y="3289250"/>
              <a:ext cx="1389055" cy="0"/>
            </a:xfrm>
            <a:prstGeom prst="straightConnector1">
              <a:avLst/>
            </a:prstGeom>
            <a:ln w="28575">
              <a:solidFill>
                <a:srgbClr val="EE4639"/>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 name="Grupo 20">
              <a:extLst>
                <a:ext uri="{FF2B5EF4-FFF2-40B4-BE49-F238E27FC236}">
                  <a16:creationId xmlns:a16="http://schemas.microsoft.com/office/drawing/2014/main" id="{724532F8-F906-E74A-B439-6D3979C00981}"/>
                </a:ext>
              </a:extLst>
            </p:cNvPr>
            <p:cNvGrpSpPr/>
            <p:nvPr/>
          </p:nvGrpSpPr>
          <p:grpSpPr>
            <a:xfrm>
              <a:off x="6496000" y="4111690"/>
              <a:ext cx="743561" cy="743561"/>
              <a:chOff x="6535971" y="4452729"/>
              <a:chExt cx="743561" cy="743561"/>
            </a:xfrm>
          </p:grpSpPr>
          <p:sp>
            <p:nvSpPr>
              <p:cNvPr id="20" name="Elipse 19">
                <a:extLst>
                  <a:ext uri="{FF2B5EF4-FFF2-40B4-BE49-F238E27FC236}">
                    <a16:creationId xmlns:a16="http://schemas.microsoft.com/office/drawing/2014/main" id="{14A028DF-34E1-1D40-BBAD-C63D53403FF6}"/>
                  </a:ext>
                </a:extLst>
              </p:cNvPr>
              <p:cNvSpPr/>
              <p:nvPr/>
            </p:nvSpPr>
            <p:spPr>
              <a:xfrm>
                <a:off x="6535971" y="4452729"/>
                <a:ext cx="743561" cy="743561"/>
              </a:xfrm>
              <a:prstGeom prst="ellipse">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7" name="Imagen 16">
                <a:extLst>
                  <a:ext uri="{FF2B5EF4-FFF2-40B4-BE49-F238E27FC236}">
                    <a16:creationId xmlns:a16="http://schemas.microsoft.com/office/drawing/2014/main" id="{ED2AC8C6-E5C3-2E41-9332-FFB7AD198253}"/>
                  </a:ext>
                </a:extLst>
              </p:cNvPr>
              <p:cNvPicPr>
                <a:picLocks noChangeAspect="1"/>
              </p:cNvPicPr>
              <p:nvPr/>
            </p:nvPicPr>
            <p:blipFill>
              <a:blip r:embed="rId3"/>
              <a:stretch>
                <a:fillRect/>
              </a:stretch>
            </p:blipFill>
            <p:spPr>
              <a:xfrm>
                <a:off x="6665832" y="4602629"/>
                <a:ext cx="491461" cy="438804"/>
              </a:xfrm>
              <a:prstGeom prst="rect">
                <a:avLst/>
              </a:prstGeom>
            </p:spPr>
          </p:pic>
        </p:grpSp>
        <p:sp>
          <p:nvSpPr>
            <p:cNvPr id="44" name="Elipse 43">
              <a:extLst>
                <a:ext uri="{FF2B5EF4-FFF2-40B4-BE49-F238E27FC236}">
                  <a16:creationId xmlns:a16="http://schemas.microsoft.com/office/drawing/2014/main" id="{2B8A6307-33FC-CA43-886B-67172D225BB4}"/>
                </a:ext>
              </a:extLst>
            </p:cNvPr>
            <p:cNvSpPr/>
            <p:nvPr/>
          </p:nvSpPr>
          <p:spPr>
            <a:xfrm>
              <a:off x="7386546" y="3626661"/>
              <a:ext cx="743561" cy="743561"/>
            </a:xfrm>
            <a:prstGeom prst="ellipse">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46" name="Imagen 45">
              <a:extLst>
                <a:ext uri="{FF2B5EF4-FFF2-40B4-BE49-F238E27FC236}">
                  <a16:creationId xmlns:a16="http://schemas.microsoft.com/office/drawing/2014/main" id="{3110F854-C376-8A4E-81A3-49BC5B4AE9D1}"/>
                </a:ext>
              </a:extLst>
            </p:cNvPr>
            <p:cNvPicPr>
              <a:picLocks noChangeAspect="1"/>
            </p:cNvPicPr>
            <p:nvPr/>
          </p:nvPicPr>
          <p:blipFill>
            <a:blip r:embed="rId4"/>
            <a:stretch>
              <a:fillRect/>
            </a:stretch>
          </p:blipFill>
          <p:spPr>
            <a:xfrm>
              <a:off x="7518895" y="3715739"/>
              <a:ext cx="479692" cy="479692"/>
            </a:xfrm>
            <a:prstGeom prst="rect">
              <a:avLst/>
            </a:prstGeom>
          </p:spPr>
        </p:pic>
      </p:grpSp>
    </p:spTree>
    <p:extLst>
      <p:ext uri="{BB962C8B-B14F-4D97-AF65-F5344CB8AC3E}">
        <p14:creationId xmlns:p14="http://schemas.microsoft.com/office/powerpoint/2010/main" val="199333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3092"/>
            <a:ext cx="8264168" cy="815608"/>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PLANIFICACIÓN DE RUTAS DE TRANSPORTE</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La mayoría parte de un centro de distribución regresa al mismo centro de distribución. Es de multiparadas y pueden ser entregas </a:t>
            </a:r>
            <a:r>
              <a:rPr lang="es-ES" sz="1600" i="1" spc="-10" dirty="0">
                <a:solidFill>
                  <a:srgbClr val="262626"/>
                </a:solidFill>
                <a:cs typeface="Source Sans Pro"/>
              </a:rPr>
              <a:t>delivery</a:t>
            </a:r>
            <a:r>
              <a:rPr lang="es-ES" sz="1600" spc="-10" dirty="0">
                <a:solidFill>
                  <a:srgbClr val="262626"/>
                </a:solidFill>
                <a:cs typeface="Source Sans Pro"/>
              </a:rPr>
              <a:t> o de recogida (pickup).</a:t>
            </a:r>
          </a:p>
        </p:txBody>
      </p:sp>
      <p:sp>
        <p:nvSpPr>
          <p:cNvPr id="7" name="Rectangle 5">
            <a:extLst>
              <a:ext uri="{FF2B5EF4-FFF2-40B4-BE49-F238E27FC236}">
                <a16:creationId xmlns:a16="http://schemas.microsoft.com/office/drawing/2014/main" id="{12E64CB3-0ACA-D542-8033-27A1F1CC64C5}"/>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PLANIFICACIÓN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41" name="Grupo 40">
            <a:extLst>
              <a:ext uri="{FF2B5EF4-FFF2-40B4-BE49-F238E27FC236}">
                <a16:creationId xmlns:a16="http://schemas.microsoft.com/office/drawing/2014/main" id="{CFD1CBBD-4C1F-0048-860D-D4C520BBA1E1}"/>
              </a:ext>
            </a:extLst>
          </p:cNvPr>
          <p:cNvGrpSpPr/>
          <p:nvPr/>
        </p:nvGrpSpPr>
        <p:grpSpPr>
          <a:xfrm>
            <a:off x="2837289" y="1979429"/>
            <a:ext cx="3501545" cy="3254559"/>
            <a:chOff x="2768867" y="2149237"/>
            <a:chExt cx="3501545" cy="3254559"/>
          </a:xfrm>
        </p:grpSpPr>
        <p:cxnSp>
          <p:nvCxnSpPr>
            <p:cNvPr id="4" name="Conector recto de flecha 3">
              <a:extLst>
                <a:ext uri="{FF2B5EF4-FFF2-40B4-BE49-F238E27FC236}">
                  <a16:creationId xmlns:a16="http://schemas.microsoft.com/office/drawing/2014/main" id="{E0EF8965-A2E0-F44F-8F7A-E54FB36F43D0}"/>
                </a:ext>
              </a:extLst>
            </p:cNvPr>
            <p:cNvCxnSpPr>
              <a:cxnSpLocks/>
              <a:endCxn id="25" idx="2"/>
            </p:cNvCxnSpPr>
            <p:nvPr/>
          </p:nvCxnSpPr>
          <p:spPr>
            <a:xfrm flipV="1">
              <a:off x="2949934" y="2352741"/>
              <a:ext cx="1003678" cy="167822"/>
            </a:xfrm>
            <a:prstGeom prst="straightConnector1">
              <a:avLst/>
            </a:prstGeom>
            <a:ln w="28575">
              <a:solidFill>
                <a:srgbClr val="EE463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Conector recto de flecha 7">
              <a:extLst>
                <a:ext uri="{FF2B5EF4-FFF2-40B4-BE49-F238E27FC236}">
                  <a16:creationId xmlns:a16="http://schemas.microsoft.com/office/drawing/2014/main" id="{D07F6F88-050E-0649-A9A3-8F0E97E433CF}"/>
                </a:ext>
              </a:extLst>
            </p:cNvPr>
            <p:cNvCxnSpPr>
              <a:cxnSpLocks/>
            </p:cNvCxnSpPr>
            <p:nvPr/>
          </p:nvCxnSpPr>
          <p:spPr>
            <a:xfrm>
              <a:off x="4095191" y="2361537"/>
              <a:ext cx="1160623" cy="238540"/>
            </a:xfrm>
            <a:prstGeom prst="straightConnector1">
              <a:avLst/>
            </a:prstGeom>
            <a:ln w="28575">
              <a:solidFill>
                <a:srgbClr val="EE463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Conector recto de flecha 9">
              <a:extLst>
                <a:ext uri="{FF2B5EF4-FFF2-40B4-BE49-F238E27FC236}">
                  <a16:creationId xmlns:a16="http://schemas.microsoft.com/office/drawing/2014/main" id="{995EC902-31A1-784E-9AB2-E37100E78BAA}"/>
                </a:ext>
              </a:extLst>
            </p:cNvPr>
            <p:cNvCxnSpPr>
              <a:cxnSpLocks/>
              <a:endCxn id="30" idx="0"/>
            </p:cNvCxnSpPr>
            <p:nvPr/>
          </p:nvCxnSpPr>
          <p:spPr>
            <a:xfrm flipH="1">
              <a:off x="5127516" y="2697208"/>
              <a:ext cx="205716" cy="999304"/>
            </a:xfrm>
            <a:prstGeom prst="straightConnector1">
              <a:avLst/>
            </a:prstGeom>
            <a:ln w="28575">
              <a:solidFill>
                <a:srgbClr val="EE463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Conector recto de flecha 12">
              <a:extLst>
                <a:ext uri="{FF2B5EF4-FFF2-40B4-BE49-F238E27FC236}">
                  <a16:creationId xmlns:a16="http://schemas.microsoft.com/office/drawing/2014/main" id="{F8A2F523-467A-9E42-B015-61A5FF4FB6F0}"/>
                </a:ext>
              </a:extLst>
            </p:cNvPr>
            <p:cNvCxnSpPr>
              <a:cxnSpLocks/>
            </p:cNvCxnSpPr>
            <p:nvPr/>
          </p:nvCxnSpPr>
          <p:spPr>
            <a:xfrm flipH="1">
              <a:off x="4751388" y="3929660"/>
              <a:ext cx="351257" cy="1246639"/>
            </a:xfrm>
            <a:prstGeom prst="straightConnector1">
              <a:avLst/>
            </a:prstGeom>
            <a:ln w="28575">
              <a:solidFill>
                <a:srgbClr val="EE463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Conector recto de flecha 14">
              <a:extLst>
                <a:ext uri="{FF2B5EF4-FFF2-40B4-BE49-F238E27FC236}">
                  <a16:creationId xmlns:a16="http://schemas.microsoft.com/office/drawing/2014/main" id="{802D46D8-747C-3B46-A364-47EE9BF4B443}"/>
                </a:ext>
              </a:extLst>
            </p:cNvPr>
            <p:cNvCxnSpPr>
              <a:cxnSpLocks/>
              <a:endCxn id="28" idx="5"/>
            </p:cNvCxnSpPr>
            <p:nvPr/>
          </p:nvCxnSpPr>
          <p:spPr>
            <a:xfrm flipH="1" flipV="1">
              <a:off x="3240305" y="4272224"/>
              <a:ext cx="1449006" cy="961764"/>
            </a:xfrm>
            <a:prstGeom prst="straightConnector1">
              <a:avLst/>
            </a:prstGeom>
            <a:ln w="28575">
              <a:solidFill>
                <a:srgbClr val="EE463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Conector recto de flecha 17">
              <a:extLst>
                <a:ext uri="{FF2B5EF4-FFF2-40B4-BE49-F238E27FC236}">
                  <a16:creationId xmlns:a16="http://schemas.microsoft.com/office/drawing/2014/main" id="{C9FCEB12-1D28-6D49-B589-48A17327D6C7}"/>
                </a:ext>
              </a:extLst>
            </p:cNvPr>
            <p:cNvCxnSpPr>
              <a:cxnSpLocks/>
            </p:cNvCxnSpPr>
            <p:nvPr/>
          </p:nvCxnSpPr>
          <p:spPr>
            <a:xfrm flipV="1">
              <a:off x="3213362" y="3750548"/>
              <a:ext cx="579410" cy="413063"/>
            </a:xfrm>
            <a:prstGeom prst="straightConnector1">
              <a:avLst/>
            </a:prstGeom>
            <a:ln w="28575">
              <a:solidFill>
                <a:srgbClr val="EE463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F8D47A61-216B-5940-BC75-24C6876703B6}"/>
                </a:ext>
              </a:extLst>
            </p:cNvPr>
            <p:cNvCxnSpPr>
              <a:cxnSpLocks/>
            </p:cNvCxnSpPr>
            <p:nvPr/>
          </p:nvCxnSpPr>
          <p:spPr>
            <a:xfrm flipH="1" flipV="1">
              <a:off x="2949934" y="2617694"/>
              <a:ext cx="851826" cy="1026615"/>
            </a:xfrm>
            <a:prstGeom prst="straightConnector1">
              <a:avLst/>
            </a:prstGeom>
            <a:ln w="28575">
              <a:solidFill>
                <a:srgbClr val="EE4639"/>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Elipse 23">
              <a:extLst>
                <a:ext uri="{FF2B5EF4-FFF2-40B4-BE49-F238E27FC236}">
                  <a16:creationId xmlns:a16="http://schemas.microsoft.com/office/drawing/2014/main" id="{F84C2161-62FC-B148-B3EE-491D760A6AA8}"/>
                </a:ext>
              </a:extLst>
            </p:cNvPr>
            <p:cNvSpPr/>
            <p:nvPr/>
          </p:nvSpPr>
          <p:spPr>
            <a:xfrm>
              <a:off x="2768867" y="2457014"/>
              <a:ext cx="189018" cy="189018"/>
            </a:xfrm>
            <a:prstGeom prst="ellipse">
              <a:avLst/>
            </a:prstGeom>
            <a:solidFill>
              <a:srgbClr val="0C4E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5" name="Elipse 24">
              <a:extLst>
                <a:ext uri="{FF2B5EF4-FFF2-40B4-BE49-F238E27FC236}">
                  <a16:creationId xmlns:a16="http://schemas.microsoft.com/office/drawing/2014/main" id="{42A9A111-E5C2-F841-8D5A-4F493AC37048}"/>
                </a:ext>
              </a:extLst>
            </p:cNvPr>
            <p:cNvSpPr/>
            <p:nvPr/>
          </p:nvSpPr>
          <p:spPr>
            <a:xfrm>
              <a:off x="3953612" y="2258232"/>
              <a:ext cx="189018" cy="189018"/>
            </a:xfrm>
            <a:prstGeom prst="ellipse">
              <a:avLst/>
            </a:prstGeom>
            <a:solidFill>
              <a:srgbClr val="0C4E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6" name="Elipse 25">
              <a:extLst>
                <a:ext uri="{FF2B5EF4-FFF2-40B4-BE49-F238E27FC236}">
                  <a16:creationId xmlns:a16="http://schemas.microsoft.com/office/drawing/2014/main" id="{149F5505-F986-2F4C-8C44-E6ADE7CDFB79}"/>
                </a:ext>
              </a:extLst>
            </p:cNvPr>
            <p:cNvSpPr/>
            <p:nvPr/>
          </p:nvSpPr>
          <p:spPr>
            <a:xfrm>
              <a:off x="5241723" y="2560382"/>
              <a:ext cx="189018" cy="189018"/>
            </a:xfrm>
            <a:prstGeom prst="ellipse">
              <a:avLst/>
            </a:prstGeom>
            <a:solidFill>
              <a:srgbClr val="0C4E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7" name="Elipse 26">
              <a:extLst>
                <a:ext uri="{FF2B5EF4-FFF2-40B4-BE49-F238E27FC236}">
                  <a16:creationId xmlns:a16="http://schemas.microsoft.com/office/drawing/2014/main" id="{D45000CD-D9D3-B24B-A7F5-EE6A2F45864D}"/>
                </a:ext>
              </a:extLst>
            </p:cNvPr>
            <p:cNvSpPr/>
            <p:nvPr/>
          </p:nvSpPr>
          <p:spPr>
            <a:xfrm>
              <a:off x="4669229" y="5184313"/>
              <a:ext cx="189018" cy="189018"/>
            </a:xfrm>
            <a:prstGeom prst="ellipse">
              <a:avLst/>
            </a:prstGeom>
            <a:solidFill>
              <a:srgbClr val="0C4E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8" name="Elipse 27">
              <a:extLst>
                <a:ext uri="{FF2B5EF4-FFF2-40B4-BE49-F238E27FC236}">
                  <a16:creationId xmlns:a16="http://schemas.microsoft.com/office/drawing/2014/main" id="{322D791C-493D-CC4F-B8B1-EF840DBF0F8D}"/>
                </a:ext>
              </a:extLst>
            </p:cNvPr>
            <p:cNvSpPr/>
            <p:nvPr/>
          </p:nvSpPr>
          <p:spPr>
            <a:xfrm>
              <a:off x="3078968" y="4110887"/>
              <a:ext cx="189018" cy="189018"/>
            </a:xfrm>
            <a:prstGeom prst="ellipse">
              <a:avLst/>
            </a:prstGeom>
            <a:solidFill>
              <a:srgbClr val="0C4E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9" name="Elipse 28">
              <a:extLst>
                <a:ext uri="{FF2B5EF4-FFF2-40B4-BE49-F238E27FC236}">
                  <a16:creationId xmlns:a16="http://schemas.microsoft.com/office/drawing/2014/main" id="{803D37DD-5CE3-6D4E-8350-DD6B2D3830AE}"/>
                </a:ext>
              </a:extLst>
            </p:cNvPr>
            <p:cNvSpPr/>
            <p:nvPr/>
          </p:nvSpPr>
          <p:spPr>
            <a:xfrm>
              <a:off x="3770731" y="3602003"/>
              <a:ext cx="189018" cy="189018"/>
            </a:xfrm>
            <a:prstGeom prst="ellipse">
              <a:avLst/>
            </a:prstGeom>
            <a:solidFill>
              <a:srgbClr val="0C4E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30" name="Rectángulo 29">
              <a:extLst>
                <a:ext uri="{FF2B5EF4-FFF2-40B4-BE49-F238E27FC236}">
                  <a16:creationId xmlns:a16="http://schemas.microsoft.com/office/drawing/2014/main" id="{0FDED40B-F0EB-894F-AB02-4C3E2DB99871}"/>
                </a:ext>
              </a:extLst>
            </p:cNvPr>
            <p:cNvSpPr/>
            <p:nvPr/>
          </p:nvSpPr>
          <p:spPr>
            <a:xfrm>
              <a:off x="5010942" y="3696512"/>
              <a:ext cx="233148" cy="233148"/>
            </a:xfrm>
            <a:prstGeom prst="rect">
              <a:avLst/>
            </a:prstGeom>
            <a:solidFill>
              <a:srgbClr val="00FF0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31" name="object 7">
              <a:extLst>
                <a:ext uri="{FF2B5EF4-FFF2-40B4-BE49-F238E27FC236}">
                  <a16:creationId xmlns:a16="http://schemas.microsoft.com/office/drawing/2014/main" id="{F83252C6-D4A2-8242-9497-76BD4D0B9364}"/>
                </a:ext>
              </a:extLst>
            </p:cNvPr>
            <p:cNvSpPr txBox="1"/>
            <p:nvPr/>
          </p:nvSpPr>
          <p:spPr>
            <a:xfrm>
              <a:off x="2768867" y="2149237"/>
              <a:ext cx="522328" cy="307777"/>
            </a:xfrm>
            <a:prstGeom prst="rect">
              <a:avLst/>
            </a:prstGeom>
          </p:spPr>
          <p:txBody>
            <a:bodyPr vert="horz" wrap="square" lIns="0" tIns="0" rIns="0" bIns="0" rtlCol="0">
              <a:spAutoFit/>
            </a:bodyPr>
            <a:lstStyle/>
            <a:p>
              <a:pPr marL="11725">
                <a:buSzPct val="100000"/>
                <a:tabLst>
                  <a:tab pos="121285" algn="l"/>
                </a:tabLst>
              </a:pPr>
              <a:r>
                <a:rPr lang="es-ES" sz="1000" i="1" spc="-10" dirty="0" err="1">
                  <a:solidFill>
                    <a:srgbClr val="262626"/>
                  </a:solidFill>
                  <a:cs typeface="Source Sans Pro"/>
                </a:rPr>
                <a:t>delivery</a:t>
              </a:r>
              <a:endParaRPr lang="es-ES" sz="1000" i="1" spc="-10" dirty="0">
                <a:solidFill>
                  <a:srgbClr val="262626"/>
                </a:solidFill>
                <a:cs typeface="Source Sans Pro"/>
              </a:endParaRPr>
            </a:p>
            <a:p>
              <a:pPr marL="11725">
                <a:buSzPct val="100000"/>
                <a:tabLst>
                  <a:tab pos="121285" algn="l"/>
                </a:tabLst>
              </a:pPr>
              <a:r>
                <a:rPr lang="es-ES" sz="1000" i="1" spc="-10" dirty="0">
                  <a:solidFill>
                    <a:srgbClr val="262626"/>
                  </a:solidFill>
                  <a:cs typeface="Source Sans Pro"/>
                </a:rPr>
                <a:t>2 p.m.</a:t>
              </a:r>
            </a:p>
          </p:txBody>
        </p:sp>
        <p:sp>
          <p:nvSpPr>
            <p:cNvPr id="32" name="object 7">
              <a:extLst>
                <a:ext uri="{FF2B5EF4-FFF2-40B4-BE49-F238E27FC236}">
                  <a16:creationId xmlns:a16="http://schemas.microsoft.com/office/drawing/2014/main" id="{79141699-D0BA-2142-9F98-C46ABA7ABA1F}"/>
                </a:ext>
              </a:extLst>
            </p:cNvPr>
            <p:cNvSpPr txBox="1"/>
            <p:nvPr/>
          </p:nvSpPr>
          <p:spPr>
            <a:xfrm>
              <a:off x="5605919" y="2617694"/>
              <a:ext cx="522328" cy="307777"/>
            </a:xfrm>
            <a:prstGeom prst="rect">
              <a:avLst/>
            </a:prstGeom>
          </p:spPr>
          <p:txBody>
            <a:bodyPr vert="horz" wrap="square" lIns="0" tIns="0" rIns="0" bIns="0" rtlCol="0">
              <a:spAutoFit/>
            </a:bodyPr>
            <a:lstStyle/>
            <a:p>
              <a:pPr marL="11725">
                <a:buSzPct val="100000"/>
                <a:tabLst>
                  <a:tab pos="121285" algn="l"/>
                </a:tabLst>
              </a:pPr>
              <a:r>
                <a:rPr lang="es-ES" sz="1000" i="1" spc="-10" dirty="0">
                  <a:solidFill>
                    <a:srgbClr val="262626"/>
                  </a:solidFill>
                  <a:cs typeface="Source Sans Pro"/>
                </a:rPr>
                <a:t>pickup</a:t>
              </a:r>
            </a:p>
            <a:p>
              <a:pPr marL="11725">
                <a:buSzPct val="100000"/>
                <a:tabLst>
                  <a:tab pos="121285" algn="l"/>
                </a:tabLst>
              </a:pPr>
              <a:r>
                <a:rPr lang="es-ES" sz="1000" i="1" spc="-10" dirty="0">
                  <a:solidFill>
                    <a:srgbClr val="262626"/>
                  </a:solidFill>
                  <a:cs typeface="Source Sans Pro"/>
                </a:rPr>
                <a:t>4:15 p.m.</a:t>
              </a:r>
            </a:p>
          </p:txBody>
        </p:sp>
        <p:sp>
          <p:nvSpPr>
            <p:cNvPr id="33" name="object 7">
              <a:extLst>
                <a:ext uri="{FF2B5EF4-FFF2-40B4-BE49-F238E27FC236}">
                  <a16:creationId xmlns:a16="http://schemas.microsoft.com/office/drawing/2014/main" id="{AE3B6467-D05F-514A-ACAD-85DA70F4A1A3}"/>
                </a:ext>
              </a:extLst>
            </p:cNvPr>
            <p:cNvSpPr txBox="1"/>
            <p:nvPr/>
          </p:nvSpPr>
          <p:spPr>
            <a:xfrm>
              <a:off x="3786957" y="2582177"/>
              <a:ext cx="522328" cy="307777"/>
            </a:xfrm>
            <a:prstGeom prst="rect">
              <a:avLst/>
            </a:prstGeom>
          </p:spPr>
          <p:txBody>
            <a:bodyPr vert="horz" wrap="square" lIns="0" tIns="0" rIns="0" bIns="0" rtlCol="0">
              <a:spAutoFit/>
            </a:bodyPr>
            <a:lstStyle/>
            <a:p>
              <a:pPr marL="11725">
                <a:buSzPct val="100000"/>
                <a:tabLst>
                  <a:tab pos="121285" algn="l"/>
                </a:tabLst>
              </a:pPr>
              <a:r>
                <a:rPr lang="es-ES" sz="1000" i="1" spc="-10" dirty="0">
                  <a:solidFill>
                    <a:srgbClr val="262626"/>
                  </a:solidFill>
                  <a:cs typeface="Source Sans Pro"/>
                </a:rPr>
                <a:t>pickup</a:t>
              </a:r>
            </a:p>
            <a:p>
              <a:pPr marL="11725">
                <a:buSzPct val="100000"/>
                <a:tabLst>
                  <a:tab pos="121285" algn="l"/>
                </a:tabLst>
              </a:pPr>
              <a:r>
                <a:rPr lang="es-ES" sz="1000" i="1" spc="-10" dirty="0">
                  <a:solidFill>
                    <a:srgbClr val="262626"/>
                  </a:solidFill>
                  <a:cs typeface="Source Sans Pro"/>
                </a:rPr>
                <a:t>3 p.m.</a:t>
              </a:r>
            </a:p>
          </p:txBody>
        </p:sp>
        <p:sp>
          <p:nvSpPr>
            <p:cNvPr id="34" name="object 7">
              <a:extLst>
                <a:ext uri="{FF2B5EF4-FFF2-40B4-BE49-F238E27FC236}">
                  <a16:creationId xmlns:a16="http://schemas.microsoft.com/office/drawing/2014/main" id="{C403BB57-9D02-8043-A523-E09D91000B93}"/>
                </a:ext>
              </a:extLst>
            </p:cNvPr>
            <p:cNvSpPr txBox="1"/>
            <p:nvPr/>
          </p:nvSpPr>
          <p:spPr>
            <a:xfrm>
              <a:off x="3115853" y="3469052"/>
              <a:ext cx="522328" cy="307777"/>
            </a:xfrm>
            <a:prstGeom prst="rect">
              <a:avLst/>
            </a:prstGeom>
          </p:spPr>
          <p:txBody>
            <a:bodyPr vert="horz" wrap="square" lIns="0" tIns="0" rIns="0" bIns="0" rtlCol="0">
              <a:spAutoFit/>
            </a:bodyPr>
            <a:lstStyle/>
            <a:p>
              <a:pPr marL="11725">
                <a:buSzPct val="100000"/>
                <a:tabLst>
                  <a:tab pos="121285" algn="l"/>
                </a:tabLst>
              </a:pPr>
              <a:r>
                <a:rPr lang="es-ES" sz="1000" i="1" spc="-10" dirty="0" err="1">
                  <a:solidFill>
                    <a:srgbClr val="262626"/>
                  </a:solidFill>
                  <a:cs typeface="Source Sans Pro"/>
                </a:rPr>
                <a:t>delivery</a:t>
              </a:r>
              <a:endParaRPr lang="es-ES" sz="1000" i="1" spc="-10" dirty="0">
                <a:solidFill>
                  <a:srgbClr val="262626"/>
                </a:solidFill>
                <a:cs typeface="Source Sans Pro"/>
              </a:endParaRPr>
            </a:p>
            <a:p>
              <a:pPr marL="11725">
                <a:buSzPct val="100000"/>
                <a:tabLst>
                  <a:tab pos="121285" algn="l"/>
                </a:tabLst>
              </a:pPr>
              <a:r>
                <a:rPr lang="es-ES" sz="1000" i="1" spc="-10" dirty="0">
                  <a:solidFill>
                    <a:srgbClr val="262626"/>
                  </a:solidFill>
                  <a:cs typeface="Source Sans Pro"/>
                </a:rPr>
                <a:t>12 p.m.</a:t>
              </a:r>
            </a:p>
          </p:txBody>
        </p:sp>
        <p:sp>
          <p:nvSpPr>
            <p:cNvPr id="35" name="object 7">
              <a:extLst>
                <a:ext uri="{FF2B5EF4-FFF2-40B4-BE49-F238E27FC236}">
                  <a16:creationId xmlns:a16="http://schemas.microsoft.com/office/drawing/2014/main" id="{49F8AB58-FF93-A544-A883-8E55B7AE9FC6}"/>
                </a:ext>
              </a:extLst>
            </p:cNvPr>
            <p:cNvSpPr txBox="1"/>
            <p:nvPr/>
          </p:nvSpPr>
          <p:spPr>
            <a:xfrm>
              <a:off x="3019437" y="4461372"/>
              <a:ext cx="712820" cy="307777"/>
            </a:xfrm>
            <a:prstGeom prst="rect">
              <a:avLst/>
            </a:prstGeom>
          </p:spPr>
          <p:txBody>
            <a:bodyPr vert="horz" wrap="square" lIns="0" tIns="0" rIns="0" bIns="0" rtlCol="0">
              <a:spAutoFit/>
            </a:bodyPr>
            <a:lstStyle/>
            <a:p>
              <a:pPr marL="11725">
                <a:buSzPct val="100000"/>
                <a:tabLst>
                  <a:tab pos="121285" algn="l"/>
                </a:tabLst>
              </a:pPr>
              <a:r>
                <a:rPr lang="es-ES" sz="1000" i="1" spc="-10" dirty="0" err="1">
                  <a:solidFill>
                    <a:srgbClr val="262626"/>
                  </a:solidFill>
                  <a:cs typeface="Source Sans Pro"/>
                </a:rPr>
                <a:t>delivery</a:t>
              </a:r>
              <a:endParaRPr lang="es-ES" sz="1000" i="1" spc="-10" dirty="0">
                <a:solidFill>
                  <a:srgbClr val="262626"/>
                </a:solidFill>
                <a:cs typeface="Source Sans Pro"/>
              </a:endParaRPr>
            </a:p>
            <a:p>
              <a:pPr marL="11725">
                <a:buSzPct val="100000"/>
                <a:tabLst>
                  <a:tab pos="121285" algn="l"/>
                </a:tabLst>
              </a:pPr>
              <a:r>
                <a:rPr lang="es-ES" sz="1000" i="1" spc="-10" dirty="0">
                  <a:solidFill>
                    <a:srgbClr val="262626"/>
                  </a:solidFill>
                  <a:cs typeface="Source Sans Pro"/>
                </a:rPr>
                <a:t>11:00 a.m.</a:t>
              </a:r>
            </a:p>
          </p:txBody>
        </p:sp>
        <p:sp>
          <p:nvSpPr>
            <p:cNvPr id="36" name="object 7">
              <a:extLst>
                <a:ext uri="{FF2B5EF4-FFF2-40B4-BE49-F238E27FC236}">
                  <a16:creationId xmlns:a16="http://schemas.microsoft.com/office/drawing/2014/main" id="{08552B5A-07D4-2841-B34D-D305B16CB006}"/>
                </a:ext>
              </a:extLst>
            </p:cNvPr>
            <p:cNvSpPr txBox="1"/>
            <p:nvPr/>
          </p:nvSpPr>
          <p:spPr>
            <a:xfrm>
              <a:off x="5161367" y="5096019"/>
              <a:ext cx="712820" cy="307777"/>
            </a:xfrm>
            <a:prstGeom prst="rect">
              <a:avLst/>
            </a:prstGeom>
          </p:spPr>
          <p:txBody>
            <a:bodyPr vert="horz" wrap="square" lIns="0" tIns="0" rIns="0" bIns="0" rtlCol="0">
              <a:spAutoFit/>
            </a:bodyPr>
            <a:lstStyle/>
            <a:p>
              <a:pPr marL="11725">
                <a:buSzPct val="100000"/>
                <a:tabLst>
                  <a:tab pos="121285" algn="l"/>
                </a:tabLst>
              </a:pPr>
              <a:r>
                <a:rPr lang="es-ES" sz="1000" i="1" spc="-10" dirty="0" err="1">
                  <a:solidFill>
                    <a:srgbClr val="262626"/>
                  </a:solidFill>
                  <a:cs typeface="Source Sans Pro"/>
                </a:rPr>
                <a:t>delivery</a:t>
              </a:r>
              <a:endParaRPr lang="es-ES" sz="1000" i="1" spc="-10" dirty="0">
                <a:solidFill>
                  <a:srgbClr val="262626"/>
                </a:solidFill>
                <a:cs typeface="Source Sans Pro"/>
              </a:endParaRPr>
            </a:p>
            <a:p>
              <a:pPr marL="11725">
                <a:buSzPct val="100000"/>
                <a:tabLst>
                  <a:tab pos="121285" algn="l"/>
                </a:tabLst>
              </a:pPr>
              <a:r>
                <a:rPr lang="es-ES" sz="1000" i="1" spc="-10" dirty="0">
                  <a:solidFill>
                    <a:srgbClr val="262626"/>
                  </a:solidFill>
                  <a:cs typeface="Source Sans Pro"/>
                </a:rPr>
                <a:t>9:15 a.m.</a:t>
              </a:r>
            </a:p>
          </p:txBody>
        </p:sp>
        <p:sp>
          <p:nvSpPr>
            <p:cNvPr id="37" name="object 7">
              <a:extLst>
                <a:ext uri="{FF2B5EF4-FFF2-40B4-BE49-F238E27FC236}">
                  <a16:creationId xmlns:a16="http://schemas.microsoft.com/office/drawing/2014/main" id="{3D8FAFC7-4411-BE40-9FD7-87441D1D16B3}"/>
                </a:ext>
              </a:extLst>
            </p:cNvPr>
            <p:cNvSpPr txBox="1"/>
            <p:nvPr/>
          </p:nvSpPr>
          <p:spPr>
            <a:xfrm>
              <a:off x="5405071" y="3649302"/>
              <a:ext cx="865341" cy="307777"/>
            </a:xfrm>
            <a:prstGeom prst="rect">
              <a:avLst/>
            </a:prstGeom>
          </p:spPr>
          <p:txBody>
            <a:bodyPr vert="horz" wrap="square" lIns="0" tIns="0" rIns="0" bIns="0" rtlCol="0">
              <a:spAutoFit/>
            </a:bodyPr>
            <a:lstStyle/>
            <a:p>
              <a:pPr marL="11725">
                <a:buSzPct val="100000"/>
                <a:tabLst>
                  <a:tab pos="121285" algn="l"/>
                </a:tabLst>
              </a:pPr>
              <a:r>
                <a:rPr lang="es-ES" sz="1000" i="1" spc="-10" dirty="0" err="1">
                  <a:solidFill>
                    <a:srgbClr val="262626"/>
                  </a:solidFill>
                  <a:cs typeface="Source Sans Pro"/>
                </a:rPr>
                <a:t>finish</a:t>
              </a:r>
              <a:r>
                <a:rPr lang="es-ES" sz="1000" i="1" spc="-10" dirty="0">
                  <a:solidFill>
                    <a:srgbClr val="262626"/>
                  </a:solidFill>
                  <a:cs typeface="Source Sans Pro"/>
                </a:rPr>
                <a:t> 5:00 p.m.</a:t>
              </a:r>
            </a:p>
            <a:p>
              <a:pPr marL="11725">
                <a:buSzPct val="100000"/>
                <a:tabLst>
                  <a:tab pos="121285" algn="l"/>
                </a:tabLst>
              </a:pPr>
              <a:r>
                <a:rPr lang="es-ES" sz="1000" i="1" spc="-10" dirty="0" err="1">
                  <a:solidFill>
                    <a:srgbClr val="262626"/>
                  </a:solidFill>
                  <a:cs typeface="Source Sans Pro"/>
                </a:rPr>
                <a:t>start</a:t>
              </a:r>
              <a:r>
                <a:rPr lang="es-ES" sz="1000" i="1" spc="-10" dirty="0">
                  <a:solidFill>
                    <a:srgbClr val="262626"/>
                  </a:solidFill>
                  <a:cs typeface="Source Sans Pro"/>
                </a:rPr>
                <a:t> 8:00 a.m.</a:t>
              </a:r>
            </a:p>
          </p:txBody>
        </p:sp>
      </p:grpSp>
    </p:spTree>
    <p:extLst>
      <p:ext uri="{BB962C8B-B14F-4D97-AF65-F5344CB8AC3E}">
        <p14:creationId xmlns:p14="http://schemas.microsoft.com/office/powerpoint/2010/main" val="2977246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1341" y="911614"/>
            <a:ext cx="8164347" cy="815608"/>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CANALES DE DISTRIBUCIÓN</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Cada canal tiene una estrategia diferenciada: tamaño de pedidos, frecuencia, tiempos de entrega, entre otros más.</a:t>
            </a:r>
          </a:p>
        </p:txBody>
      </p:sp>
      <p:sp>
        <p:nvSpPr>
          <p:cNvPr id="11" name="Rectangle 5">
            <a:extLst>
              <a:ext uri="{FF2B5EF4-FFF2-40B4-BE49-F238E27FC236}">
                <a16:creationId xmlns:a16="http://schemas.microsoft.com/office/drawing/2014/main" id="{481D32D3-6304-0A41-8C74-FB8B4515B19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PLANIFICACIÓN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14" name="Grupo 13">
            <a:extLst>
              <a:ext uri="{FF2B5EF4-FFF2-40B4-BE49-F238E27FC236}">
                <a16:creationId xmlns:a16="http://schemas.microsoft.com/office/drawing/2014/main" id="{79C4BD97-1F9A-2646-895D-80EA3FB5AD8E}"/>
              </a:ext>
            </a:extLst>
          </p:cNvPr>
          <p:cNvGrpSpPr/>
          <p:nvPr/>
        </p:nvGrpSpPr>
        <p:grpSpPr>
          <a:xfrm>
            <a:off x="1905518" y="1921937"/>
            <a:ext cx="5332964" cy="3161245"/>
            <a:chOff x="2160953" y="1906034"/>
            <a:chExt cx="5332964" cy="3161245"/>
          </a:xfrm>
        </p:grpSpPr>
        <p:sp>
          <p:nvSpPr>
            <p:cNvPr id="9" name="CuadroTexto 8">
              <a:extLst>
                <a:ext uri="{FF2B5EF4-FFF2-40B4-BE49-F238E27FC236}">
                  <a16:creationId xmlns:a16="http://schemas.microsoft.com/office/drawing/2014/main" id="{06563B42-7F8E-4EC8-937C-D038AE6C2EB2}"/>
                </a:ext>
              </a:extLst>
            </p:cNvPr>
            <p:cNvSpPr txBox="1"/>
            <p:nvPr/>
          </p:nvSpPr>
          <p:spPr>
            <a:xfrm>
              <a:off x="4065530" y="4865194"/>
              <a:ext cx="1917192" cy="200055"/>
            </a:xfrm>
            <a:prstGeom prst="rect">
              <a:avLst/>
            </a:prstGeom>
            <a:noFill/>
          </p:spPr>
          <p:txBody>
            <a:bodyPr wrap="none" lIns="0" tIns="0" rIns="0" bIns="0" rtlCol="0">
              <a:spAutoFit/>
            </a:bodyPr>
            <a:lstStyle/>
            <a:p>
              <a:r>
                <a:rPr lang="es-ES" sz="1300" b="1" dirty="0"/>
                <a:t>CENTROS DE DISTRIBUCIÓN</a:t>
              </a:r>
              <a:endParaRPr lang="es-PE" sz="1300" b="1" dirty="0"/>
            </a:p>
          </p:txBody>
        </p:sp>
        <p:sp>
          <p:nvSpPr>
            <p:cNvPr id="10" name="CuadroTexto 9">
              <a:extLst>
                <a:ext uri="{FF2B5EF4-FFF2-40B4-BE49-F238E27FC236}">
                  <a16:creationId xmlns:a16="http://schemas.microsoft.com/office/drawing/2014/main" id="{F3FF2D48-3F59-C1A5-5D7A-159E3792D4BA}"/>
                </a:ext>
              </a:extLst>
            </p:cNvPr>
            <p:cNvSpPr txBox="1"/>
            <p:nvPr/>
          </p:nvSpPr>
          <p:spPr>
            <a:xfrm>
              <a:off x="6420123" y="4867224"/>
              <a:ext cx="636393" cy="200055"/>
            </a:xfrm>
            <a:prstGeom prst="rect">
              <a:avLst/>
            </a:prstGeom>
            <a:noFill/>
          </p:spPr>
          <p:txBody>
            <a:bodyPr wrap="none" lIns="0" tIns="0" rIns="0" bIns="0" rtlCol="0">
              <a:spAutoFit/>
            </a:bodyPr>
            <a:lstStyle/>
            <a:p>
              <a:r>
                <a:rPr lang="es-ES" sz="1300" b="1" dirty="0"/>
                <a:t>CLIENTES</a:t>
              </a:r>
              <a:endParaRPr lang="es-PE" sz="1300" b="1" dirty="0"/>
            </a:p>
          </p:txBody>
        </p:sp>
        <p:pic>
          <p:nvPicPr>
            <p:cNvPr id="4" name="Imagen 3">
              <a:extLst>
                <a:ext uri="{FF2B5EF4-FFF2-40B4-BE49-F238E27FC236}">
                  <a16:creationId xmlns:a16="http://schemas.microsoft.com/office/drawing/2014/main" id="{C455C90A-5FFF-5A48-BC64-0C360FD7B83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0953" y="2124106"/>
              <a:ext cx="5332964" cy="2741088"/>
            </a:xfrm>
            <a:prstGeom prst="rect">
              <a:avLst/>
            </a:prstGeom>
          </p:spPr>
        </p:pic>
        <p:sp>
          <p:nvSpPr>
            <p:cNvPr id="8" name="CuadroTexto 7">
              <a:extLst>
                <a:ext uri="{FF2B5EF4-FFF2-40B4-BE49-F238E27FC236}">
                  <a16:creationId xmlns:a16="http://schemas.microsoft.com/office/drawing/2014/main" id="{C1660C16-8AD5-E61A-26B2-29061793E64F}"/>
                </a:ext>
              </a:extLst>
            </p:cNvPr>
            <p:cNvSpPr txBox="1"/>
            <p:nvPr/>
          </p:nvSpPr>
          <p:spPr>
            <a:xfrm>
              <a:off x="2419611" y="3048469"/>
              <a:ext cx="539956" cy="200055"/>
            </a:xfrm>
            <a:prstGeom prst="rect">
              <a:avLst/>
            </a:prstGeom>
            <a:noFill/>
          </p:spPr>
          <p:txBody>
            <a:bodyPr wrap="none" lIns="0" tIns="0" rIns="0" bIns="0" rtlCol="0">
              <a:spAutoFit/>
            </a:bodyPr>
            <a:lstStyle/>
            <a:p>
              <a:r>
                <a:rPr lang="es-ES" sz="1300" b="1" dirty="0"/>
                <a:t>PLANTA</a:t>
              </a:r>
              <a:endParaRPr lang="es-PE" sz="1300" b="1" dirty="0"/>
            </a:p>
          </p:txBody>
        </p:sp>
        <p:sp>
          <p:nvSpPr>
            <p:cNvPr id="12" name="28 Flecha derecha">
              <a:extLst>
                <a:ext uri="{FF2B5EF4-FFF2-40B4-BE49-F238E27FC236}">
                  <a16:creationId xmlns:a16="http://schemas.microsoft.com/office/drawing/2014/main" id="{B86F6357-24B3-8742-A0FA-21D37352E994}"/>
                </a:ext>
              </a:extLst>
            </p:cNvPr>
            <p:cNvSpPr/>
            <p:nvPr/>
          </p:nvSpPr>
          <p:spPr>
            <a:xfrm>
              <a:off x="2466564" y="1906034"/>
              <a:ext cx="3493970" cy="432085"/>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13" name="CuadroTexto 12">
              <a:extLst>
                <a:ext uri="{FF2B5EF4-FFF2-40B4-BE49-F238E27FC236}">
                  <a16:creationId xmlns:a16="http://schemas.microsoft.com/office/drawing/2014/main" id="{C789AF91-7A9B-D943-8F9C-3A8188BAFF59}"/>
                </a:ext>
              </a:extLst>
            </p:cNvPr>
            <p:cNvSpPr txBox="1"/>
            <p:nvPr/>
          </p:nvSpPr>
          <p:spPr>
            <a:xfrm>
              <a:off x="2466564" y="2022048"/>
              <a:ext cx="3291838" cy="200055"/>
            </a:xfrm>
            <a:prstGeom prst="rect">
              <a:avLst/>
            </a:prstGeom>
            <a:noFill/>
          </p:spPr>
          <p:txBody>
            <a:bodyPr wrap="square" lIns="0" tIns="0" rIns="0" bIns="0" rtlCol="0">
              <a:spAutoFit/>
            </a:bodyPr>
            <a:lstStyle/>
            <a:p>
              <a:pPr algn="ctr"/>
              <a:r>
                <a:rPr lang="es-ES" sz="1300" b="1" dirty="0">
                  <a:solidFill>
                    <a:schemeClr val="bg1"/>
                  </a:solidFill>
                </a:rPr>
                <a:t>FLUJO DE MATERIALES</a:t>
              </a:r>
              <a:endParaRPr lang="es-PE" sz="1300" b="1" dirty="0">
                <a:solidFill>
                  <a:schemeClr val="bg1"/>
                </a:solidFill>
              </a:endParaRPr>
            </a:p>
          </p:txBody>
        </p:sp>
      </p:grpSp>
    </p:spTree>
    <p:extLst>
      <p:ext uri="{BB962C8B-B14F-4D97-AF65-F5344CB8AC3E}">
        <p14:creationId xmlns:p14="http://schemas.microsoft.com/office/powerpoint/2010/main" val="76588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8172451" cy="1061829"/>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SISTEMAS EXPERTOS EN DISEÑO DE RUTAS TRANSPORTE DE CARGA TMS</a:t>
            </a:r>
            <a:endParaRPr lang="es-ES" sz="16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600" i="1" spc="-10" dirty="0">
                <a:solidFill>
                  <a:srgbClr val="262626"/>
                </a:solidFill>
                <a:cs typeface="Source Sans Pro"/>
              </a:rPr>
              <a:t>Transportations Management Systems </a:t>
            </a:r>
            <a:r>
              <a:rPr lang="es-ES" sz="1600" spc="-10" dirty="0">
                <a:solidFill>
                  <a:srgbClr val="262626"/>
                </a:solidFill>
                <a:cs typeface="Source Sans Pro"/>
              </a:rPr>
              <a:t>TMS son sistemas especializados en crear rutas de transporte para carga de materiales y mercadería a clientes.</a:t>
            </a: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Waze y Google Maps.</a:t>
            </a:r>
          </a:p>
        </p:txBody>
      </p:sp>
      <p:pic>
        <p:nvPicPr>
          <p:cNvPr id="7" name="Imagen 6">
            <a:extLst>
              <a:ext uri="{FF2B5EF4-FFF2-40B4-BE49-F238E27FC236}">
                <a16:creationId xmlns:a16="http://schemas.microsoft.com/office/drawing/2014/main" id="{58A7EA43-01F7-8B20-8D17-09A61C1B78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81285" y="2275564"/>
            <a:ext cx="4381429" cy="2526623"/>
          </a:xfrm>
          <a:prstGeom prst="rect">
            <a:avLst/>
          </a:prstGeom>
          <a:ln w="12700">
            <a:solidFill>
              <a:schemeClr val="bg1">
                <a:lumMod val="75000"/>
              </a:schemeClr>
            </a:solidFill>
          </a:ln>
        </p:spPr>
      </p:pic>
      <p:sp>
        <p:nvSpPr>
          <p:cNvPr id="6" name="Rectangle 5">
            <a:extLst>
              <a:ext uri="{FF2B5EF4-FFF2-40B4-BE49-F238E27FC236}">
                <a16:creationId xmlns:a16="http://schemas.microsoft.com/office/drawing/2014/main" id="{92239581-9E61-B647-83F9-ED864064AAC8}"/>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PLANIFICACIÓN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6406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EBE2792-EB59-5442-A1CD-5738A3EAB4F2}"/>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F4615E03-47B8-5640-9DFE-AEE137430B18}"/>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CUADRO DE CONTROL</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DEL TRANSPORTE</a:t>
            </a:r>
          </a:p>
        </p:txBody>
      </p:sp>
      <p:pic>
        <p:nvPicPr>
          <p:cNvPr id="8" name="Imagen 7">
            <a:extLst>
              <a:ext uri="{FF2B5EF4-FFF2-40B4-BE49-F238E27FC236}">
                <a16:creationId xmlns:a16="http://schemas.microsoft.com/office/drawing/2014/main" id="{11B4DDCB-890D-424A-9421-67629D5B0C15}"/>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118859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3726857" cy="3524042"/>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CONTROL DEL TRANSPORTE</a:t>
            </a:r>
            <a:endParaRPr lang="es-ES" sz="16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600" spc="-10" dirty="0">
                <a:cs typeface="Source Sans Pro"/>
              </a:rPr>
              <a:t>La distribución de mercancías es un área crítica en logística. El control de transporte es necesario para medir el rendimiento de las entregas, la cantidad de entregas exitosas, la productividad de los transportistas, la eficiencia de la planificación de rutas, entre otros.</a:t>
            </a:r>
          </a:p>
          <a:p>
            <a:pPr marL="182563" indent="-171450">
              <a:buSzPct val="100000"/>
              <a:buFont typeface="Arial" panose="020B0604020202020204" pitchFamily="34" charset="0"/>
              <a:buChar char="•"/>
              <a:tabLst>
                <a:tab pos="120650" algn="l"/>
              </a:tabLst>
            </a:pPr>
            <a:endParaRPr lang="es-ES" sz="1600" spc="-10" dirty="0">
              <a:cs typeface="Source Sans Pro"/>
            </a:endParaRPr>
          </a:p>
          <a:p>
            <a:pPr marL="182563" indent="-171450">
              <a:buSzPct val="100000"/>
              <a:buFont typeface="Arial" panose="020B0604020202020204" pitchFamily="34" charset="0"/>
              <a:buChar char="•"/>
              <a:tabLst>
                <a:tab pos="120650" algn="l"/>
              </a:tabLst>
            </a:pPr>
            <a:r>
              <a:rPr lang="es-ES" sz="1600" spc="-10" dirty="0">
                <a:cs typeface="Source Sans Pro"/>
              </a:rPr>
              <a:t>El control se realiza por medio de indicadores de gestión los que miden las variables más importantes del proceso. Estos indicadores permiten la evaluación y medición del proceso y su desempeño.</a:t>
            </a:r>
          </a:p>
        </p:txBody>
      </p:sp>
      <p:sp>
        <p:nvSpPr>
          <p:cNvPr id="6" name="Rectangle 5">
            <a:extLst>
              <a:ext uri="{FF2B5EF4-FFF2-40B4-BE49-F238E27FC236}">
                <a16:creationId xmlns:a16="http://schemas.microsoft.com/office/drawing/2014/main" id="{B01A07CC-D36F-6443-B253-C29C9D3EF8E8}"/>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CUADRO DE CONTROL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25" name="Grupo 24">
            <a:extLst>
              <a:ext uri="{FF2B5EF4-FFF2-40B4-BE49-F238E27FC236}">
                <a16:creationId xmlns:a16="http://schemas.microsoft.com/office/drawing/2014/main" id="{F767687B-7104-B74B-AF65-2C2A1A34F8A3}"/>
              </a:ext>
            </a:extLst>
          </p:cNvPr>
          <p:cNvGrpSpPr/>
          <p:nvPr/>
        </p:nvGrpSpPr>
        <p:grpSpPr>
          <a:xfrm>
            <a:off x="4913908" y="1147905"/>
            <a:ext cx="3359829" cy="3419190"/>
            <a:chOff x="4913908" y="1087715"/>
            <a:chExt cx="3359829" cy="3419190"/>
          </a:xfrm>
        </p:grpSpPr>
        <p:pic>
          <p:nvPicPr>
            <p:cNvPr id="15" name="Imagen 14">
              <a:extLst>
                <a:ext uri="{FF2B5EF4-FFF2-40B4-BE49-F238E27FC236}">
                  <a16:creationId xmlns:a16="http://schemas.microsoft.com/office/drawing/2014/main" id="{B7966045-F477-C747-951C-9228FE5689B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913908" y="1087715"/>
              <a:ext cx="3359829" cy="3419190"/>
            </a:xfrm>
            <a:prstGeom prst="rect">
              <a:avLst/>
            </a:prstGeom>
          </p:spPr>
        </p:pic>
        <p:sp>
          <p:nvSpPr>
            <p:cNvPr id="16" name="object 7">
              <a:extLst>
                <a:ext uri="{FF2B5EF4-FFF2-40B4-BE49-F238E27FC236}">
                  <a16:creationId xmlns:a16="http://schemas.microsoft.com/office/drawing/2014/main" id="{8F9EEF39-5D40-4543-B931-240100A75DE8}"/>
                </a:ext>
              </a:extLst>
            </p:cNvPr>
            <p:cNvSpPr txBox="1"/>
            <p:nvPr/>
          </p:nvSpPr>
          <p:spPr>
            <a:xfrm>
              <a:off x="5135505" y="2054717"/>
              <a:ext cx="927998" cy="307777"/>
            </a:xfrm>
            <a:prstGeom prst="rect">
              <a:avLst/>
            </a:prstGeom>
          </p:spPr>
          <p:txBody>
            <a:bodyPr vert="horz" wrap="square" lIns="0" tIns="0" rIns="0" bIns="0" rtlCol="0">
              <a:spAutoFit/>
            </a:bodyPr>
            <a:lstStyle/>
            <a:p>
              <a:pPr marL="11725">
                <a:buSzPct val="100000"/>
                <a:tabLst>
                  <a:tab pos="121285" algn="l"/>
                </a:tabLst>
              </a:pPr>
              <a:r>
                <a:rPr lang="es-ES" sz="1000" b="1" spc="-10" dirty="0">
                  <a:solidFill>
                    <a:schemeClr val="bg1"/>
                  </a:solidFill>
                  <a:cs typeface="Source Sans Pro"/>
                </a:rPr>
                <a:t>EQUIPOS Y </a:t>
              </a:r>
            </a:p>
            <a:p>
              <a:pPr marL="11725">
                <a:buSzPct val="100000"/>
                <a:tabLst>
                  <a:tab pos="121285" algn="l"/>
                </a:tabLst>
              </a:pPr>
              <a:r>
                <a:rPr lang="es-ES" sz="1000" b="1" spc="-10" dirty="0">
                  <a:solidFill>
                    <a:schemeClr val="bg1"/>
                  </a:solidFill>
                  <a:cs typeface="Source Sans Pro"/>
                </a:rPr>
                <a:t>SISTEMAS</a:t>
              </a:r>
              <a:endParaRPr lang="es-ES" sz="1000" spc="-10" dirty="0">
                <a:solidFill>
                  <a:schemeClr val="bg1"/>
                </a:solidFill>
                <a:cs typeface="Source Sans Pro"/>
              </a:endParaRPr>
            </a:p>
          </p:txBody>
        </p:sp>
        <p:sp>
          <p:nvSpPr>
            <p:cNvPr id="17" name="object 7">
              <a:extLst>
                <a:ext uri="{FF2B5EF4-FFF2-40B4-BE49-F238E27FC236}">
                  <a16:creationId xmlns:a16="http://schemas.microsoft.com/office/drawing/2014/main" id="{84C82E33-245F-7440-AAA2-F006DBA47620}"/>
                </a:ext>
              </a:extLst>
            </p:cNvPr>
            <p:cNvSpPr txBox="1"/>
            <p:nvPr/>
          </p:nvSpPr>
          <p:spPr>
            <a:xfrm>
              <a:off x="6200980" y="3807088"/>
              <a:ext cx="927998" cy="307777"/>
            </a:xfrm>
            <a:prstGeom prst="rect">
              <a:avLst/>
            </a:prstGeom>
          </p:spPr>
          <p:txBody>
            <a:bodyPr vert="horz" wrap="square" lIns="0" tIns="0" rIns="0" bIns="0" rtlCol="0">
              <a:spAutoFit/>
            </a:bodyPr>
            <a:lstStyle/>
            <a:p>
              <a:pPr marL="11725">
                <a:buSzPct val="100000"/>
                <a:tabLst>
                  <a:tab pos="121285" algn="l"/>
                </a:tabLst>
              </a:pPr>
              <a:r>
                <a:rPr lang="es-ES" sz="1000" b="1" spc="-10" dirty="0">
                  <a:solidFill>
                    <a:schemeClr val="bg1"/>
                  </a:solidFill>
                  <a:cs typeface="Source Sans Pro"/>
                </a:rPr>
                <a:t>DESARROLLO</a:t>
              </a:r>
            </a:p>
            <a:p>
              <a:pPr marL="11725">
                <a:buSzPct val="100000"/>
                <a:tabLst>
                  <a:tab pos="121285" algn="l"/>
                </a:tabLst>
              </a:pPr>
              <a:r>
                <a:rPr lang="es-ES" sz="1000" b="1" spc="-10" dirty="0">
                  <a:solidFill>
                    <a:schemeClr val="bg1"/>
                  </a:solidFill>
                  <a:cs typeface="Source Sans Pro"/>
                </a:rPr>
                <a:t>DE GENTE</a:t>
              </a:r>
              <a:endParaRPr lang="es-ES" sz="1000" spc="-10" dirty="0">
                <a:solidFill>
                  <a:schemeClr val="bg1"/>
                </a:solidFill>
                <a:cs typeface="Source Sans Pro"/>
              </a:endParaRPr>
            </a:p>
          </p:txBody>
        </p:sp>
        <p:sp>
          <p:nvSpPr>
            <p:cNvPr id="18" name="object 7">
              <a:extLst>
                <a:ext uri="{FF2B5EF4-FFF2-40B4-BE49-F238E27FC236}">
                  <a16:creationId xmlns:a16="http://schemas.microsoft.com/office/drawing/2014/main" id="{66821791-0B0B-964D-9FA0-47295BD4F5DE}"/>
                </a:ext>
              </a:extLst>
            </p:cNvPr>
            <p:cNvSpPr txBox="1"/>
            <p:nvPr/>
          </p:nvSpPr>
          <p:spPr>
            <a:xfrm>
              <a:off x="7282357" y="2054717"/>
              <a:ext cx="927998" cy="461665"/>
            </a:xfrm>
            <a:prstGeom prst="rect">
              <a:avLst/>
            </a:prstGeom>
          </p:spPr>
          <p:txBody>
            <a:bodyPr vert="horz" wrap="square" lIns="0" tIns="0" rIns="0" bIns="0" rtlCol="0">
              <a:spAutoFit/>
            </a:bodyPr>
            <a:lstStyle/>
            <a:p>
              <a:pPr marL="11725">
                <a:buSzPct val="100000"/>
                <a:tabLst>
                  <a:tab pos="121285" algn="l"/>
                </a:tabLst>
              </a:pPr>
              <a:r>
                <a:rPr lang="es-ES" sz="1000" b="1" spc="-10" dirty="0">
                  <a:solidFill>
                    <a:schemeClr val="bg1"/>
                  </a:solidFill>
                  <a:cs typeface="Source Sans Pro"/>
                </a:rPr>
                <a:t>MEJORANDO EL DESEMPEÑO DE LA OPERACIÓN</a:t>
              </a:r>
              <a:endParaRPr lang="es-ES" sz="1000" spc="-10" dirty="0">
                <a:solidFill>
                  <a:schemeClr val="bg1"/>
                </a:solidFill>
                <a:cs typeface="Source Sans Pro"/>
              </a:endParaRPr>
            </a:p>
          </p:txBody>
        </p:sp>
        <p:pic>
          <p:nvPicPr>
            <p:cNvPr id="19" name="Imagen 18">
              <a:extLst>
                <a:ext uri="{FF2B5EF4-FFF2-40B4-BE49-F238E27FC236}">
                  <a16:creationId xmlns:a16="http://schemas.microsoft.com/office/drawing/2014/main" id="{65AD9C6C-BD46-2347-818D-BD1E7F9EB1BD}"/>
                </a:ext>
              </a:extLst>
            </p:cNvPr>
            <p:cNvPicPr>
              <a:picLocks noChangeAspect="1"/>
            </p:cNvPicPr>
            <p:nvPr/>
          </p:nvPicPr>
          <p:blipFill>
            <a:blip r:embed="rId4"/>
            <a:stretch>
              <a:fillRect/>
            </a:stretch>
          </p:blipFill>
          <p:spPr>
            <a:xfrm>
              <a:off x="7350420" y="1587178"/>
              <a:ext cx="395936" cy="395936"/>
            </a:xfrm>
            <a:prstGeom prst="rect">
              <a:avLst/>
            </a:prstGeom>
          </p:spPr>
        </p:pic>
        <p:pic>
          <p:nvPicPr>
            <p:cNvPr id="20" name="Imagen 19">
              <a:extLst>
                <a:ext uri="{FF2B5EF4-FFF2-40B4-BE49-F238E27FC236}">
                  <a16:creationId xmlns:a16="http://schemas.microsoft.com/office/drawing/2014/main" id="{ACEAFF40-1284-624A-BFBC-67D8A1DCA789}"/>
                </a:ext>
              </a:extLst>
            </p:cNvPr>
            <p:cNvPicPr>
              <a:picLocks noChangeAspect="1"/>
            </p:cNvPicPr>
            <p:nvPr/>
          </p:nvPicPr>
          <p:blipFill>
            <a:blip r:embed="rId5"/>
            <a:stretch>
              <a:fillRect/>
            </a:stretch>
          </p:blipFill>
          <p:spPr>
            <a:xfrm>
              <a:off x="5276154" y="1573817"/>
              <a:ext cx="409297" cy="409297"/>
            </a:xfrm>
            <a:prstGeom prst="rect">
              <a:avLst/>
            </a:prstGeom>
          </p:spPr>
        </p:pic>
        <p:pic>
          <p:nvPicPr>
            <p:cNvPr id="21" name="Imagen 20">
              <a:extLst>
                <a:ext uri="{FF2B5EF4-FFF2-40B4-BE49-F238E27FC236}">
                  <a16:creationId xmlns:a16="http://schemas.microsoft.com/office/drawing/2014/main" id="{C712EC4F-F609-6F4F-82D0-32586F3A0845}"/>
                </a:ext>
              </a:extLst>
            </p:cNvPr>
            <p:cNvPicPr>
              <a:picLocks noChangeAspect="1"/>
            </p:cNvPicPr>
            <p:nvPr/>
          </p:nvPicPr>
          <p:blipFill>
            <a:blip r:embed="rId6"/>
            <a:stretch>
              <a:fillRect/>
            </a:stretch>
          </p:blipFill>
          <p:spPr>
            <a:xfrm>
              <a:off x="5784690" y="3233863"/>
              <a:ext cx="353717" cy="518425"/>
            </a:xfrm>
            <a:prstGeom prst="rect">
              <a:avLst/>
            </a:prstGeom>
          </p:spPr>
        </p:pic>
        <p:sp>
          <p:nvSpPr>
            <p:cNvPr id="22" name="object 7">
              <a:extLst>
                <a:ext uri="{FF2B5EF4-FFF2-40B4-BE49-F238E27FC236}">
                  <a16:creationId xmlns:a16="http://schemas.microsoft.com/office/drawing/2014/main" id="{E92AC782-0A0F-974A-A53F-00ED8E9A488C}"/>
                </a:ext>
              </a:extLst>
            </p:cNvPr>
            <p:cNvSpPr txBox="1"/>
            <p:nvPr/>
          </p:nvSpPr>
          <p:spPr>
            <a:xfrm>
              <a:off x="5685451" y="2854483"/>
              <a:ext cx="319358" cy="276999"/>
            </a:xfrm>
            <a:prstGeom prst="rect">
              <a:avLst/>
            </a:prstGeom>
          </p:spPr>
          <p:txBody>
            <a:bodyPr vert="horz" wrap="square" lIns="0" tIns="0" rIns="0" bIns="0" rtlCol="0">
              <a:spAutoFit/>
            </a:bodyPr>
            <a:lstStyle/>
            <a:p>
              <a:pPr marL="11725">
                <a:buSzPct val="100000"/>
                <a:tabLst>
                  <a:tab pos="121285" algn="l"/>
                </a:tabLst>
              </a:pPr>
              <a:r>
                <a:rPr lang="es-ES" b="1" spc="-10" dirty="0">
                  <a:solidFill>
                    <a:schemeClr val="bg1"/>
                  </a:solidFill>
                  <a:cs typeface="Source Sans Pro"/>
                </a:rPr>
                <a:t>03</a:t>
              </a:r>
              <a:endParaRPr lang="es-ES" spc="-10" dirty="0">
                <a:solidFill>
                  <a:schemeClr val="bg1"/>
                </a:solidFill>
                <a:cs typeface="Source Sans Pro"/>
              </a:endParaRPr>
            </a:p>
          </p:txBody>
        </p:sp>
        <p:sp>
          <p:nvSpPr>
            <p:cNvPr id="23" name="object 7">
              <a:extLst>
                <a:ext uri="{FF2B5EF4-FFF2-40B4-BE49-F238E27FC236}">
                  <a16:creationId xmlns:a16="http://schemas.microsoft.com/office/drawing/2014/main" id="{3F581919-8727-E144-9709-00EE1B498BB4}"/>
                </a:ext>
              </a:extLst>
            </p:cNvPr>
            <p:cNvSpPr txBox="1"/>
            <p:nvPr/>
          </p:nvSpPr>
          <p:spPr>
            <a:xfrm>
              <a:off x="6631657" y="1987791"/>
              <a:ext cx="319358" cy="276999"/>
            </a:xfrm>
            <a:prstGeom prst="rect">
              <a:avLst/>
            </a:prstGeom>
          </p:spPr>
          <p:txBody>
            <a:bodyPr vert="horz" wrap="square" lIns="0" tIns="0" rIns="0" bIns="0" rtlCol="0">
              <a:spAutoFit/>
            </a:bodyPr>
            <a:lstStyle/>
            <a:p>
              <a:pPr marL="11725">
                <a:buSzPct val="100000"/>
                <a:tabLst>
                  <a:tab pos="121285" algn="l"/>
                </a:tabLst>
              </a:pPr>
              <a:r>
                <a:rPr lang="es-ES" b="1" spc="-10" dirty="0">
                  <a:solidFill>
                    <a:schemeClr val="bg1"/>
                  </a:solidFill>
                  <a:cs typeface="Source Sans Pro"/>
                </a:rPr>
                <a:t>02</a:t>
              </a:r>
              <a:endParaRPr lang="es-ES" spc="-10" dirty="0">
                <a:solidFill>
                  <a:schemeClr val="bg1"/>
                </a:solidFill>
                <a:cs typeface="Source Sans Pro"/>
              </a:endParaRPr>
            </a:p>
          </p:txBody>
        </p:sp>
        <p:sp>
          <p:nvSpPr>
            <p:cNvPr id="24" name="object 7">
              <a:extLst>
                <a:ext uri="{FF2B5EF4-FFF2-40B4-BE49-F238E27FC236}">
                  <a16:creationId xmlns:a16="http://schemas.microsoft.com/office/drawing/2014/main" id="{6BB804C0-7F6A-8745-9EDE-4A1734292F7C}"/>
                </a:ext>
              </a:extLst>
            </p:cNvPr>
            <p:cNvSpPr txBox="1"/>
            <p:nvPr/>
          </p:nvSpPr>
          <p:spPr>
            <a:xfrm>
              <a:off x="6894050" y="3093022"/>
              <a:ext cx="319358" cy="276999"/>
            </a:xfrm>
            <a:prstGeom prst="rect">
              <a:avLst/>
            </a:prstGeom>
          </p:spPr>
          <p:txBody>
            <a:bodyPr vert="horz" wrap="square" lIns="0" tIns="0" rIns="0" bIns="0" rtlCol="0">
              <a:spAutoFit/>
            </a:bodyPr>
            <a:lstStyle/>
            <a:p>
              <a:pPr marL="11725">
                <a:buSzPct val="100000"/>
                <a:tabLst>
                  <a:tab pos="121285" algn="l"/>
                </a:tabLst>
              </a:pPr>
              <a:r>
                <a:rPr lang="es-ES" b="1" spc="-10" dirty="0">
                  <a:solidFill>
                    <a:schemeClr val="bg1"/>
                  </a:solidFill>
                  <a:cs typeface="Source Sans Pro"/>
                </a:rPr>
                <a:t>01</a:t>
              </a:r>
              <a:endParaRPr lang="es-ES" spc="-10" dirty="0">
                <a:solidFill>
                  <a:schemeClr val="bg1"/>
                </a:solidFill>
                <a:cs typeface="Source Sans Pro"/>
              </a:endParaRPr>
            </a:p>
          </p:txBody>
        </p:sp>
      </p:grpSp>
      <p:pic>
        <p:nvPicPr>
          <p:cNvPr id="26" name="Imagen 25">
            <a:extLst>
              <a:ext uri="{FF2B5EF4-FFF2-40B4-BE49-F238E27FC236}">
                <a16:creationId xmlns:a16="http://schemas.microsoft.com/office/drawing/2014/main" id="{ECF97DF2-8606-564C-92E6-2F4B68DA6E9B}"/>
              </a:ext>
            </a:extLst>
          </p:cNvPr>
          <p:cNvPicPr>
            <a:picLocks noChangeAspect="1"/>
          </p:cNvPicPr>
          <p:nvPr/>
        </p:nvPicPr>
        <p:blipFill>
          <a:blip r:embed="rId7"/>
          <a:stretch>
            <a:fillRect/>
          </a:stretch>
        </p:blipFill>
        <p:spPr>
          <a:xfrm>
            <a:off x="6177127" y="2636398"/>
            <a:ext cx="662964" cy="369180"/>
          </a:xfrm>
          <a:prstGeom prst="rect">
            <a:avLst/>
          </a:prstGeom>
        </p:spPr>
      </p:pic>
    </p:spTree>
    <p:extLst>
      <p:ext uri="{BB962C8B-B14F-4D97-AF65-F5344CB8AC3E}">
        <p14:creationId xmlns:p14="http://schemas.microsoft.com/office/powerpoint/2010/main" val="78635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9" y="912813"/>
            <a:ext cx="3889374" cy="4031873"/>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DEFINICIÓN DE INDICADORES DE TRANSPORTE DE CARGA</a:t>
            </a:r>
            <a:endParaRPr lang="es-ES" sz="16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500" b="1" spc="-10" dirty="0">
                <a:solidFill>
                  <a:srgbClr val="262626"/>
                </a:solidFill>
                <a:cs typeface="Source Sans Pro"/>
              </a:rPr>
              <a:t>KPI (Key Performance Indicators) </a:t>
            </a:r>
            <a:r>
              <a:rPr lang="es-ES" sz="1500" spc="-10" dirty="0">
                <a:solidFill>
                  <a:srgbClr val="262626"/>
                </a:solidFill>
                <a:cs typeface="Source Sans Pro"/>
              </a:rPr>
              <a:t>= Indicadores clave de rendimiento.</a:t>
            </a:r>
          </a:p>
          <a:p>
            <a:pPr marL="182563" indent="-171450">
              <a:buSzPct val="100000"/>
              <a:buFont typeface="Arial" panose="020B0604020202020204" pitchFamily="34" charset="0"/>
              <a:buChar char="•"/>
              <a:tabLst>
                <a:tab pos="120650" algn="l"/>
              </a:tabLst>
            </a:pPr>
            <a:endParaRPr lang="es-ES" sz="15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500" spc="-10" dirty="0">
                <a:solidFill>
                  <a:srgbClr val="262626"/>
                </a:solidFill>
                <a:cs typeface="Source Sans Pro"/>
              </a:rPr>
              <a:t>Los indicadores miden el comportamiento de una variable en un proceso. </a:t>
            </a:r>
          </a:p>
          <a:p>
            <a:pPr marL="182563" indent="-171450">
              <a:buSzPct val="100000"/>
              <a:buFont typeface="Arial" panose="020B0604020202020204" pitchFamily="34" charset="0"/>
              <a:buChar char="•"/>
              <a:tabLst>
                <a:tab pos="120650" algn="l"/>
              </a:tabLst>
            </a:pPr>
            <a:endParaRPr lang="es-ES" sz="15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500" spc="-10" dirty="0">
                <a:solidFill>
                  <a:srgbClr val="262626"/>
                </a:solidFill>
                <a:cs typeface="Source Sans Pro"/>
              </a:rPr>
              <a:t>Los indicadores de transporte son métricas cuantitativas que ayudan a evaluar la eficiencia y efectividad de las operaciones de transporte dentro de la cadena logística. </a:t>
            </a:r>
          </a:p>
          <a:p>
            <a:pPr marL="182563" indent="-171450">
              <a:buSzPct val="100000"/>
              <a:buFont typeface="Arial" panose="020B0604020202020204" pitchFamily="34" charset="0"/>
              <a:buChar char="•"/>
              <a:tabLst>
                <a:tab pos="120650" algn="l"/>
              </a:tabLst>
            </a:pPr>
            <a:endParaRPr lang="es-ES" sz="15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500" spc="-10" dirty="0">
                <a:solidFill>
                  <a:srgbClr val="262626"/>
                </a:solidFill>
                <a:cs typeface="Source Sans Pro"/>
              </a:rPr>
              <a:t>Estos indicadores pueden abarcar una variedad de áreas, desde el tiempo de tránsito y la puntualidad de las entregas hasta el costo por kilómetro y la capacidad de carga.</a:t>
            </a:r>
          </a:p>
        </p:txBody>
      </p:sp>
      <p:sp>
        <p:nvSpPr>
          <p:cNvPr id="6" name="Rectangle 5">
            <a:extLst>
              <a:ext uri="{FF2B5EF4-FFF2-40B4-BE49-F238E27FC236}">
                <a16:creationId xmlns:a16="http://schemas.microsoft.com/office/drawing/2014/main" id="{F811FEE7-D0F2-B14A-8789-EF209E743FDE}"/>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CUADRO DE CONTROL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9" name="Grupo 8">
            <a:extLst>
              <a:ext uri="{FF2B5EF4-FFF2-40B4-BE49-F238E27FC236}">
                <a16:creationId xmlns:a16="http://schemas.microsoft.com/office/drawing/2014/main" id="{BD10441E-5AAD-7E46-A980-2AF4A0F16E56}"/>
              </a:ext>
            </a:extLst>
          </p:cNvPr>
          <p:cNvGrpSpPr/>
          <p:nvPr/>
        </p:nvGrpSpPr>
        <p:grpSpPr>
          <a:xfrm>
            <a:off x="4751387" y="1231302"/>
            <a:ext cx="3889374" cy="3218519"/>
            <a:chOff x="4751387" y="1231302"/>
            <a:chExt cx="3889374" cy="3218519"/>
          </a:xfrm>
        </p:grpSpPr>
        <p:pic>
          <p:nvPicPr>
            <p:cNvPr id="7" name="Imagen 6">
              <a:extLst>
                <a:ext uri="{FF2B5EF4-FFF2-40B4-BE49-F238E27FC236}">
                  <a16:creationId xmlns:a16="http://schemas.microsoft.com/office/drawing/2014/main" id="{A10BC62D-8D38-864E-A715-73125776717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74917" y="1231302"/>
              <a:ext cx="3042313" cy="2301702"/>
            </a:xfrm>
            <a:prstGeom prst="rect">
              <a:avLst/>
            </a:prstGeom>
          </p:spPr>
        </p:pic>
        <p:sp>
          <p:nvSpPr>
            <p:cNvPr id="8" name="object 7">
              <a:extLst>
                <a:ext uri="{FF2B5EF4-FFF2-40B4-BE49-F238E27FC236}">
                  <a16:creationId xmlns:a16="http://schemas.microsoft.com/office/drawing/2014/main" id="{DAD9A99E-927E-EC48-98F7-434DA822C44A}"/>
                </a:ext>
              </a:extLst>
            </p:cNvPr>
            <p:cNvSpPr txBox="1"/>
            <p:nvPr/>
          </p:nvSpPr>
          <p:spPr>
            <a:xfrm>
              <a:off x="4751387" y="3695768"/>
              <a:ext cx="3889374" cy="754053"/>
            </a:xfrm>
            <a:prstGeom prst="rect">
              <a:avLst/>
            </a:prstGeom>
          </p:spPr>
          <p:txBody>
            <a:bodyPr vert="horz" wrap="square" lIns="0" tIns="0" rIns="0" bIns="0" rtlCol="0">
              <a:spAutoFit/>
            </a:bodyPr>
            <a:lstStyle/>
            <a:p>
              <a:pPr marL="11725" algn="ctr">
                <a:spcAft>
                  <a:spcPts val="600"/>
                </a:spcAft>
                <a:buSzPct val="100000"/>
                <a:tabLst>
                  <a:tab pos="121285" algn="l"/>
                </a:tabLst>
              </a:pPr>
              <a:r>
                <a:rPr lang="es-ES" sz="1600" b="1" spc="-10" dirty="0">
                  <a:solidFill>
                    <a:srgbClr val="262626"/>
                  </a:solidFill>
                  <a:cs typeface="Source Sans Pro"/>
                </a:rPr>
                <a:t>INDICADORES DE GESTIÓN</a:t>
              </a:r>
            </a:p>
            <a:p>
              <a:pPr marL="11725" algn="ctr">
                <a:buSzPct val="100000"/>
                <a:tabLst>
                  <a:tab pos="121285" algn="l"/>
                </a:tabLst>
              </a:pPr>
              <a:r>
                <a:rPr lang="es-ES" sz="1600" b="1" spc="-10" dirty="0">
                  <a:solidFill>
                    <a:srgbClr val="262626"/>
                  </a:solidFill>
                  <a:cs typeface="Source Sans Pro"/>
                </a:rPr>
                <a:t>KPI</a:t>
              </a:r>
              <a:r>
                <a:rPr lang="es-ES" sz="1200" b="1" spc="-10" dirty="0">
                  <a:solidFill>
                    <a:srgbClr val="262626"/>
                  </a:solidFill>
                  <a:cs typeface="Source Sans Pro"/>
                </a:rPr>
                <a:t> KEY PERFORMANCE INDICATOR</a:t>
              </a:r>
            </a:p>
            <a:p>
              <a:pPr marL="11725" algn="ctr">
                <a:buSzPct val="100000"/>
                <a:tabLst>
                  <a:tab pos="121285" algn="l"/>
                </a:tabLst>
              </a:pPr>
              <a:r>
                <a:rPr lang="es-ES" sz="1200" b="1" spc="-10" dirty="0">
                  <a:solidFill>
                    <a:srgbClr val="262626"/>
                  </a:solidFill>
                  <a:cs typeface="Source Sans Pro"/>
                </a:rPr>
                <a:t>(INDICADORES CLAVE DE DESEMPEÑO)</a:t>
              </a:r>
              <a:endParaRPr lang="es-ES" sz="1200" spc="-10" dirty="0">
                <a:solidFill>
                  <a:srgbClr val="262626"/>
                </a:solidFill>
                <a:cs typeface="Source Sans Pro"/>
              </a:endParaRPr>
            </a:p>
          </p:txBody>
        </p:sp>
      </p:grpSp>
    </p:spTree>
    <p:extLst>
      <p:ext uri="{BB962C8B-B14F-4D97-AF65-F5344CB8AC3E}">
        <p14:creationId xmlns:p14="http://schemas.microsoft.com/office/powerpoint/2010/main" val="109082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3889376" cy="3323987"/>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INDICADORES DE TRANSPORTE DE CARGA</a:t>
            </a:r>
            <a:endParaRPr lang="es-ES" sz="1600" spc="-10" dirty="0">
              <a:solidFill>
                <a:srgbClr val="262626"/>
              </a:solidFill>
              <a:cs typeface="Source Sans Pro"/>
            </a:endParaRPr>
          </a:p>
          <a:p>
            <a:pPr marL="182563" indent="-171450">
              <a:spcAft>
                <a:spcPts val="600"/>
              </a:spcAft>
              <a:buSzPct val="100000"/>
              <a:buFont typeface="Arial" panose="020B0604020202020204" pitchFamily="34" charset="0"/>
              <a:buChar char="•"/>
              <a:tabLst>
                <a:tab pos="120650" algn="l"/>
              </a:tabLst>
            </a:pPr>
            <a:r>
              <a:rPr lang="es-ES" sz="1500" spc="-10" dirty="0">
                <a:solidFill>
                  <a:srgbClr val="262626"/>
                </a:solidFill>
                <a:cs typeface="Source Sans Pro"/>
              </a:rPr>
              <a:t>Costo por envío / caja / pallet / kg.</a:t>
            </a:r>
          </a:p>
          <a:p>
            <a:pPr marL="182563" indent="-171450">
              <a:spcAft>
                <a:spcPts val="600"/>
              </a:spcAft>
              <a:buSzPct val="100000"/>
              <a:buFont typeface="Arial" panose="020B0604020202020204" pitchFamily="34" charset="0"/>
              <a:buChar char="•"/>
              <a:tabLst>
                <a:tab pos="120650" algn="l"/>
              </a:tabLst>
            </a:pPr>
            <a:r>
              <a:rPr lang="es-ES" sz="1500" spc="-10" dirty="0">
                <a:solidFill>
                  <a:srgbClr val="262626"/>
                </a:solidFill>
                <a:cs typeface="Source Sans Pro"/>
              </a:rPr>
              <a:t>Costo total del transporte / ventas.</a:t>
            </a:r>
          </a:p>
          <a:p>
            <a:pPr marL="182563" indent="-171450">
              <a:spcAft>
                <a:spcPts val="600"/>
              </a:spcAft>
              <a:buSzPct val="100000"/>
              <a:buFont typeface="Arial" panose="020B0604020202020204" pitchFamily="34" charset="0"/>
              <a:buChar char="•"/>
              <a:tabLst>
                <a:tab pos="120650" algn="l"/>
              </a:tabLst>
            </a:pPr>
            <a:r>
              <a:rPr lang="es-ES" sz="1500" spc="-10" dirty="0">
                <a:solidFill>
                  <a:srgbClr val="262626"/>
                </a:solidFill>
                <a:cs typeface="Source Sans Pro"/>
              </a:rPr>
              <a:t>Tasa de entrega exitosa.</a:t>
            </a:r>
          </a:p>
          <a:p>
            <a:pPr marL="182563" indent="-171450">
              <a:spcAft>
                <a:spcPts val="600"/>
              </a:spcAft>
              <a:buSzPct val="100000"/>
              <a:buFont typeface="Arial" panose="020B0604020202020204" pitchFamily="34" charset="0"/>
              <a:buChar char="•"/>
              <a:tabLst>
                <a:tab pos="120650" algn="l"/>
              </a:tabLst>
            </a:pPr>
            <a:r>
              <a:rPr lang="es-ES" sz="1500" spc="-10" dirty="0">
                <a:solidFill>
                  <a:srgbClr val="262626"/>
                </a:solidFill>
                <a:cs typeface="Source Sans Pro"/>
              </a:rPr>
              <a:t>Tiempo de entrega.</a:t>
            </a:r>
          </a:p>
          <a:p>
            <a:pPr marL="182563" indent="-171450">
              <a:spcAft>
                <a:spcPts val="600"/>
              </a:spcAft>
              <a:buSzPct val="100000"/>
              <a:buFont typeface="Arial" panose="020B0604020202020204" pitchFamily="34" charset="0"/>
              <a:buChar char="•"/>
              <a:tabLst>
                <a:tab pos="120650" algn="l"/>
              </a:tabLst>
            </a:pPr>
            <a:r>
              <a:rPr lang="es-ES" sz="1500" spc="-10" dirty="0">
                <a:solidFill>
                  <a:srgbClr val="262626"/>
                </a:solidFill>
                <a:cs typeface="Source Sans Pro"/>
              </a:rPr>
              <a:t>Utilización de la flota.</a:t>
            </a:r>
          </a:p>
          <a:p>
            <a:pPr marL="182563" indent="-171450">
              <a:spcAft>
                <a:spcPts val="600"/>
              </a:spcAft>
              <a:buSzPct val="100000"/>
              <a:buFont typeface="Arial" panose="020B0604020202020204" pitchFamily="34" charset="0"/>
              <a:buChar char="•"/>
              <a:tabLst>
                <a:tab pos="120650" algn="l"/>
              </a:tabLst>
            </a:pPr>
            <a:r>
              <a:rPr lang="es-ES" sz="1500" spc="-10" dirty="0">
                <a:solidFill>
                  <a:srgbClr val="262626"/>
                </a:solidFill>
                <a:cs typeface="Source Sans Pro"/>
              </a:rPr>
              <a:t>Número de entregas realizadas con éxito.</a:t>
            </a:r>
          </a:p>
          <a:p>
            <a:pPr marL="182563" indent="-171450">
              <a:spcAft>
                <a:spcPts val="600"/>
              </a:spcAft>
              <a:buSzPct val="100000"/>
              <a:buFont typeface="Arial" panose="020B0604020202020204" pitchFamily="34" charset="0"/>
              <a:buChar char="•"/>
              <a:tabLst>
                <a:tab pos="120650" algn="l"/>
              </a:tabLst>
            </a:pPr>
            <a:r>
              <a:rPr lang="es-ES" sz="1500" spc="-10" dirty="0">
                <a:solidFill>
                  <a:srgbClr val="262626"/>
                </a:solidFill>
                <a:cs typeface="Source Sans Pro"/>
              </a:rPr>
              <a:t>Índice de satisfacción del cliente.</a:t>
            </a:r>
          </a:p>
          <a:p>
            <a:pPr marL="182563" indent="-171450">
              <a:spcAft>
                <a:spcPts val="600"/>
              </a:spcAft>
              <a:buSzPct val="100000"/>
              <a:buFont typeface="Arial" panose="020B0604020202020204" pitchFamily="34" charset="0"/>
              <a:buChar char="•"/>
              <a:tabLst>
                <a:tab pos="120650" algn="l"/>
              </a:tabLst>
            </a:pPr>
            <a:r>
              <a:rPr lang="es-ES" sz="1500" spc="-10" dirty="0">
                <a:solidFill>
                  <a:srgbClr val="262626"/>
                </a:solidFill>
                <a:cs typeface="Source Sans Pro"/>
              </a:rPr>
              <a:t>Número de entregas fallidas.</a:t>
            </a:r>
          </a:p>
          <a:p>
            <a:pPr marL="182563" indent="-171450">
              <a:spcAft>
                <a:spcPts val="600"/>
              </a:spcAft>
              <a:buSzPct val="100000"/>
              <a:buFont typeface="Arial" panose="020B0604020202020204" pitchFamily="34" charset="0"/>
              <a:buChar char="•"/>
              <a:tabLst>
                <a:tab pos="120650" algn="l"/>
              </a:tabLst>
            </a:pPr>
            <a:r>
              <a:rPr lang="es-ES" sz="1500" spc="-10" dirty="0">
                <a:solidFill>
                  <a:srgbClr val="262626"/>
                </a:solidFill>
                <a:cs typeface="Source Sans Pro"/>
              </a:rPr>
              <a:t>Recorrido en promedio de Km por ruta.</a:t>
            </a:r>
          </a:p>
          <a:p>
            <a:pPr marL="182563" indent="-171450">
              <a:spcAft>
                <a:spcPts val="600"/>
              </a:spcAft>
              <a:buSzPct val="100000"/>
              <a:buFont typeface="Arial" panose="020B0604020202020204" pitchFamily="34" charset="0"/>
              <a:buChar char="•"/>
              <a:tabLst>
                <a:tab pos="120650" algn="l"/>
              </a:tabLst>
            </a:pPr>
            <a:r>
              <a:rPr lang="es-ES" sz="1500" spc="-10" dirty="0">
                <a:solidFill>
                  <a:srgbClr val="262626"/>
                </a:solidFill>
                <a:cs typeface="Source Sans Pro"/>
              </a:rPr>
              <a:t>Número de entregas por ruta.</a:t>
            </a:r>
          </a:p>
        </p:txBody>
      </p:sp>
      <p:sp>
        <p:nvSpPr>
          <p:cNvPr id="6" name="Rectangle 5">
            <a:extLst>
              <a:ext uri="{FF2B5EF4-FFF2-40B4-BE49-F238E27FC236}">
                <a16:creationId xmlns:a16="http://schemas.microsoft.com/office/drawing/2014/main" id="{C75D8AEA-710D-3F4E-93C2-9497D6B342E4}"/>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CUADRO DE CONTROL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A1653CE7-C98B-834F-99FD-3446EA72A04C}"/>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762576" y="2646653"/>
            <a:ext cx="3913112" cy="2539628"/>
          </a:xfrm>
          <a:prstGeom prst="rect">
            <a:avLst/>
          </a:prstGeom>
        </p:spPr>
      </p:pic>
      <p:pic>
        <p:nvPicPr>
          <p:cNvPr id="10" name="Imagen 9">
            <a:extLst>
              <a:ext uri="{FF2B5EF4-FFF2-40B4-BE49-F238E27FC236}">
                <a16:creationId xmlns:a16="http://schemas.microsoft.com/office/drawing/2014/main" id="{3985D889-FFAE-5F47-B8D0-71671F43E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62576" y="481013"/>
            <a:ext cx="3913112" cy="2110441"/>
          </a:xfrm>
          <a:prstGeom prst="rect">
            <a:avLst/>
          </a:prstGeom>
        </p:spPr>
      </p:pic>
    </p:spTree>
    <p:extLst>
      <p:ext uri="{BB962C8B-B14F-4D97-AF65-F5344CB8AC3E}">
        <p14:creationId xmlns:p14="http://schemas.microsoft.com/office/powerpoint/2010/main" val="138603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7347E254-130C-3B44-9E66-90947A42849A}"/>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98F67E6E-6C44-2848-8F6C-A5F371BE73AC}"/>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GESTIÓN DEL</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TRANSPORTE</a:t>
            </a:r>
          </a:p>
        </p:txBody>
      </p:sp>
      <p:pic>
        <p:nvPicPr>
          <p:cNvPr id="8" name="Imagen 7">
            <a:extLst>
              <a:ext uri="{FF2B5EF4-FFF2-40B4-BE49-F238E27FC236}">
                <a16:creationId xmlns:a16="http://schemas.microsoft.com/office/drawing/2014/main" id="{02C4E46C-622B-524B-9F39-6A781ADE16B4}"/>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24768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2413" y="919374"/>
            <a:ext cx="8139174" cy="246221"/>
          </a:xfrm>
          <a:prstGeom prst="rect">
            <a:avLst/>
          </a:prstGeom>
        </p:spPr>
        <p:txBody>
          <a:bodyPr vert="horz" wrap="square" lIns="0" tIns="0" rIns="0" bIns="0" rtlCol="0">
            <a:spAutoFit/>
          </a:bodyPr>
          <a:lstStyle/>
          <a:p>
            <a:pPr marL="11725">
              <a:buSzPct val="100000"/>
              <a:tabLst>
                <a:tab pos="121285" algn="l"/>
              </a:tabLst>
            </a:pPr>
            <a:r>
              <a:rPr lang="es-ES" sz="1600" b="1" i="1" spc="-10" dirty="0">
                <a:solidFill>
                  <a:srgbClr val="262626"/>
                </a:solidFill>
                <a:cs typeface="Source Sans Pro"/>
              </a:rPr>
              <a:t>DASHBOARD</a:t>
            </a:r>
            <a:r>
              <a:rPr lang="es-ES" sz="1600" b="1" spc="-10" dirty="0">
                <a:solidFill>
                  <a:srgbClr val="262626"/>
                </a:solidFill>
                <a:cs typeface="Source Sans Pro"/>
              </a:rPr>
              <a:t> O CUADRO DE CONTROL</a:t>
            </a:r>
            <a:endParaRPr lang="es-PE" sz="1600" b="1" spc="-10" dirty="0">
              <a:solidFill>
                <a:srgbClr val="262626"/>
              </a:solidFill>
              <a:cs typeface="Source Sans Pro"/>
            </a:endParaRPr>
          </a:p>
        </p:txBody>
      </p:sp>
      <p:pic>
        <p:nvPicPr>
          <p:cNvPr id="2" name="Imagen 1" descr="Gráfico&#10;&#10;Descripción generada automáticamente">
            <a:extLst>
              <a:ext uri="{FF2B5EF4-FFF2-40B4-BE49-F238E27FC236}">
                <a16:creationId xmlns:a16="http://schemas.microsoft.com/office/drawing/2014/main" id="{B484D6C0-06BE-43A7-36DC-A0DB53BDFF1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71759" y="1780146"/>
            <a:ext cx="6400481" cy="2761746"/>
          </a:xfrm>
          <a:prstGeom prst="rect">
            <a:avLst/>
          </a:prstGeom>
        </p:spPr>
      </p:pic>
      <p:sp>
        <p:nvSpPr>
          <p:cNvPr id="6" name="Rectangle 5">
            <a:extLst>
              <a:ext uri="{FF2B5EF4-FFF2-40B4-BE49-F238E27FC236}">
                <a16:creationId xmlns:a16="http://schemas.microsoft.com/office/drawing/2014/main" id="{2AAC7FB1-6CB4-5E43-A846-C04395BA0FF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CUADRO DE CONTROL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8580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3320E15F-632A-3142-A5DF-429EBF5B2D06}"/>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F5B0DDC0-544F-D64F-8FF0-4B28F8F01BAD}"/>
              </a:ext>
            </a:extLst>
          </p:cNvPr>
          <p:cNvSpPr txBox="1"/>
          <p:nvPr/>
        </p:nvSpPr>
        <p:spPr>
          <a:xfrm>
            <a:off x="1008063" y="3169972"/>
            <a:ext cx="5993558" cy="997196"/>
          </a:xfrm>
          <a:prstGeom prst="rect">
            <a:avLst/>
          </a:prstGeom>
          <a:noFill/>
        </p:spPr>
        <p:txBody>
          <a:bodyPr wrap="square" lIns="0" tIns="0" rIns="0" bIns="0" rtlCol="0">
            <a:spAutoFit/>
          </a:bodyPr>
          <a:lstStyle/>
          <a:p>
            <a:pPr>
              <a:lnSpc>
                <a:spcPct val="90000"/>
              </a:lnSpc>
              <a:spcBef>
                <a:spcPts val="1000"/>
              </a:spcBef>
              <a:defRPr/>
            </a:pPr>
            <a:r>
              <a:rPr lang="es-PE" sz="2400" dirty="0">
                <a:solidFill>
                  <a:schemeClr val="bg1"/>
                </a:solidFill>
                <a:latin typeface="Graphik Regular" charset="0"/>
                <a:ea typeface="Graphik Regular" charset="0"/>
                <a:cs typeface="Graphik Regular" charset="0"/>
              </a:rPr>
              <a:t>DIAGRAMA GANTT</a:t>
            </a:r>
            <a:br>
              <a:rPr lang="es-PE" sz="2400" dirty="0">
                <a:solidFill>
                  <a:schemeClr val="bg1"/>
                </a:solidFill>
                <a:latin typeface="Graphik Regular" charset="0"/>
              </a:rPr>
            </a:br>
            <a:r>
              <a:rPr lang="es-PE" sz="2400" b="1" dirty="0">
                <a:solidFill>
                  <a:schemeClr val="bg1"/>
                </a:solidFill>
                <a:latin typeface="Graphik Bold" charset="0"/>
              </a:rPr>
              <a:t>DE MANTENIMIENTO</a:t>
            </a:r>
            <a:br>
              <a:rPr lang="es-PE" sz="2400" dirty="0">
                <a:solidFill>
                  <a:schemeClr val="bg1"/>
                </a:solidFill>
                <a:latin typeface="Graphik Regular" charset="0"/>
              </a:rPr>
            </a:br>
            <a:r>
              <a:rPr lang="es-PE" sz="2400" b="1" dirty="0">
                <a:solidFill>
                  <a:schemeClr val="bg1"/>
                </a:solidFill>
                <a:latin typeface="Graphik Bold" charset="0"/>
                <a:ea typeface="Graphik Bold" charset="0"/>
                <a:cs typeface="Graphik Bold" charset="0"/>
              </a:rPr>
              <a:t>DE VEHÍCULOS</a:t>
            </a:r>
          </a:p>
        </p:txBody>
      </p:sp>
      <p:pic>
        <p:nvPicPr>
          <p:cNvPr id="8" name="Imagen 7">
            <a:extLst>
              <a:ext uri="{FF2B5EF4-FFF2-40B4-BE49-F238E27FC236}">
                <a16:creationId xmlns:a16="http://schemas.microsoft.com/office/drawing/2014/main" id="{C08BE045-0A48-4841-9C37-79124A8F05DE}"/>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195712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2550064" cy="3277820"/>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DIAGRAMA DE GANTT</a:t>
            </a:r>
            <a:endParaRPr lang="es-ES" sz="16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Un diagrama de Gantt es una herramienta de planificación y gestión de proyectos que ayudará a visualizar las tareas y principales hitos de una forma práctica.</a:t>
            </a:r>
          </a:p>
          <a:p>
            <a:pPr marL="182563" indent="-171450">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Tiene tareas que en este caso están relacionadas con el mantenimiento y cada tarea tiene asignado recursos y tiempos.</a:t>
            </a:r>
          </a:p>
        </p:txBody>
      </p:sp>
      <p:sp>
        <p:nvSpPr>
          <p:cNvPr id="6" name="Rectangle 5">
            <a:extLst>
              <a:ext uri="{FF2B5EF4-FFF2-40B4-BE49-F238E27FC236}">
                <a16:creationId xmlns:a16="http://schemas.microsoft.com/office/drawing/2014/main" id="{1273ABAF-3E80-CD49-BCFB-F78FC308EC8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DIAGRAMA DE GANTT MANTENIMIENTO DE VEHÍCULOS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BA648E63-2822-4341-964F-A2D00B57616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1" b="506"/>
          <a:stretch/>
        </p:blipFill>
        <p:spPr>
          <a:xfrm>
            <a:off x="3531302" y="912813"/>
            <a:ext cx="5144386" cy="3126450"/>
          </a:xfrm>
          <a:prstGeom prst="rect">
            <a:avLst/>
          </a:prstGeom>
        </p:spPr>
      </p:pic>
    </p:spTree>
    <p:extLst>
      <p:ext uri="{BB962C8B-B14F-4D97-AF65-F5344CB8AC3E}">
        <p14:creationId xmlns:p14="http://schemas.microsoft.com/office/powerpoint/2010/main" val="69209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8037573" cy="246221"/>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TIPO DE MANTENIMIENTO</a:t>
            </a:r>
            <a:endParaRPr lang="es-PE" sz="1600" b="1" spc="-10" dirty="0">
              <a:solidFill>
                <a:srgbClr val="262626"/>
              </a:solidFill>
              <a:cs typeface="Source Sans Pro"/>
            </a:endParaRPr>
          </a:p>
        </p:txBody>
      </p:sp>
      <p:sp>
        <p:nvSpPr>
          <p:cNvPr id="13" name="Rectangle 5">
            <a:extLst>
              <a:ext uri="{FF2B5EF4-FFF2-40B4-BE49-F238E27FC236}">
                <a16:creationId xmlns:a16="http://schemas.microsoft.com/office/drawing/2014/main" id="{D7A91E41-1AF1-1941-BFE7-A5FA407126D3}"/>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DIAGRAMA DE GANTT MANTENIMIENTO DE VEHÍCULOS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4" name="Rectángulo redondeado 13">
            <a:extLst>
              <a:ext uri="{FF2B5EF4-FFF2-40B4-BE49-F238E27FC236}">
                <a16:creationId xmlns:a16="http://schemas.microsoft.com/office/drawing/2014/main" id="{3AA1C4AB-A36D-CA44-9043-716EF1CAAEA3}"/>
              </a:ext>
            </a:extLst>
          </p:cNvPr>
          <p:cNvSpPr/>
          <p:nvPr/>
        </p:nvSpPr>
        <p:spPr>
          <a:xfrm>
            <a:off x="6702668" y="1489075"/>
            <a:ext cx="1973019" cy="3383714"/>
          </a:xfrm>
          <a:prstGeom prst="roundRect">
            <a:avLst>
              <a:gd name="adj" fmla="val 6597"/>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rtlCol="0" anchor="t"/>
          <a:lstStyle/>
          <a:p>
            <a:pPr marL="4763" defTabSz="666750">
              <a:lnSpc>
                <a:spcPct val="90000"/>
              </a:lnSpc>
              <a:spcAft>
                <a:spcPts val="1200"/>
              </a:spcAft>
              <a:buClr>
                <a:schemeClr val="bg1"/>
              </a:buClr>
            </a:pPr>
            <a:r>
              <a:rPr lang="es-PE" sz="1400" b="1" dirty="0">
                <a:solidFill>
                  <a:schemeClr val="bg1"/>
                </a:solidFill>
                <a:latin typeface="Calibri" charset="0"/>
                <a:cs typeface="Calibri" charset="0"/>
              </a:rPr>
              <a:t>MANTENIMIENTO CENTRADO EN LA FIABILIDAD</a:t>
            </a:r>
            <a:endParaRPr lang="es-PE" sz="1400" b="1" dirty="0">
              <a:solidFill>
                <a:schemeClr val="bg1"/>
              </a:solidFill>
              <a:latin typeface="Calibri" charset="0"/>
              <a:ea typeface="Calibri" charset="0"/>
              <a:cs typeface="Calibri" charset="0"/>
            </a:endParaRPr>
          </a:p>
          <a:p>
            <a:pPr marL="182563" indent="-182563" defTabSz="577850">
              <a:buClr>
                <a:schemeClr val="bg1"/>
              </a:buClr>
              <a:buFont typeface="+mj-lt"/>
              <a:buAutoNum type="arabicPeriod"/>
              <a:tabLst>
                <a:tab pos="3228975" algn="l"/>
              </a:tabLst>
            </a:pPr>
            <a:r>
              <a:rPr lang="es-ES" sz="1400" dirty="0">
                <a:solidFill>
                  <a:schemeClr val="bg1"/>
                </a:solidFill>
                <a:latin typeface="Calibri" charset="0"/>
                <a:ea typeface="+mn-ea"/>
                <a:cs typeface="Calibri" charset="0"/>
              </a:rPr>
              <a:t>Analiza todos los posibles modos de fallo de cada equipo.</a:t>
            </a:r>
          </a:p>
          <a:p>
            <a:pPr marL="182563" indent="-182563" defTabSz="577850">
              <a:buClr>
                <a:schemeClr val="bg1"/>
              </a:buClr>
              <a:buFont typeface="+mj-lt"/>
              <a:buAutoNum type="arabicPeriod"/>
              <a:tabLst>
                <a:tab pos="3228975" algn="l"/>
              </a:tabLst>
            </a:pPr>
            <a:r>
              <a:rPr lang="es-ES" sz="1400" dirty="0">
                <a:solidFill>
                  <a:schemeClr val="bg1"/>
                </a:solidFill>
                <a:latin typeface="Calibri" charset="0"/>
                <a:ea typeface="+mn-ea"/>
                <a:cs typeface="Calibri" charset="0"/>
              </a:rPr>
              <a:t>Crea un plan de mantenimiento personalizado.</a:t>
            </a:r>
          </a:p>
          <a:p>
            <a:pPr marL="182563" indent="-182563" defTabSz="577850">
              <a:buClr>
                <a:schemeClr val="bg1"/>
              </a:buClr>
              <a:buFont typeface="+mj-lt"/>
              <a:buAutoNum type="arabicPeriod"/>
              <a:tabLst>
                <a:tab pos="3228975" algn="l"/>
              </a:tabLst>
            </a:pPr>
            <a:r>
              <a:rPr lang="es-ES" sz="1400" b="1" dirty="0">
                <a:solidFill>
                  <a:schemeClr val="bg1"/>
                </a:solidFill>
                <a:latin typeface="Calibri" charset="0"/>
                <a:ea typeface="+mn-ea"/>
                <a:cs typeface="Calibri" charset="0"/>
              </a:rPr>
              <a:t>Objetivo: </a:t>
            </a:r>
            <a:r>
              <a:rPr lang="es-ES" sz="1400" dirty="0">
                <a:solidFill>
                  <a:schemeClr val="bg1"/>
                </a:solidFill>
                <a:latin typeface="Calibri" charset="0"/>
                <a:ea typeface="+mn-ea"/>
                <a:cs typeface="Calibri" charset="0"/>
              </a:rPr>
              <a:t>aumentar la fiabilidad o disponibilidad de los equipos.</a:t>
            </a:r>
            <a:endParaRPr lang="es-PE" sz="1400" dirty="0">
              <a:solidFill>
                <a:schemeClr val="bg1"/>
              </a:solidFill>
              <a:latin typeface="Calibri" charset="0"/>
              <a:ea typeface="+mn-ea"/>
              <a:cs typeface="Calibri" charset="0"/>
            </a:endParaRPr>
          </a:p>
        </p:txBody>
      </p:sp>
      <p:sp>
        <p:nvSpPr>
          <p:cNvPr id="15" name="Elipse 14">
            <a:extLst>
              <a:ext uri="{FF2B5EF4-FFF2-40B4-BE49-F238E27FC236}">
                <a16:creationId xmlns:a16="http://schemas.microsoft.com/office/drawing/2014/main" id="{8F354F77-76AA-6B40-BBE6-F593C5BD643F}"/>
              </a:ext>
            </a:extLst>
          </p:cNvPr>
          <p:cNvSpPr/>
          <p:nvPr/>
        </p:nvSpPr>
        <p:spPr>
          <a:xfrm>
            <a:off x="6548855" y="2877396"/>
            <a:ext cx="395709" cy="376075"/>
          </a:xfrm>
          <a:prstGeom prst="ellipse">
            <a:avLst/>
          </a:prstGeom>
          <a:solidFill>
            <a:srgbClr val="0B7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6" name="Elipse 15">
            <a:extLst>
              <a:ext uri="{FF2B5EF4-FFF2-40B4-BE49-F238E27FC236}">
                <a16:creationId xmlns:a16="http://schemas.microsoft.com/office/drawing/2014/main" id="{DB47E01F-ACAE-3349-BA22-EB906AF3201C}"/>
              </a:ext>
            </a:extLst>
          </p:cNvPr>
          <p:cNvSpPr/>
          <p:nvPr/>
        </p:nvSpPr>
        <p:spPr>
          <a:xfrm>
            <a:off x="6485090" y="2863522"/>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7" name="Triángulo 16">
            <a:extLst>
              <a:ext uri="{FF2B5EF4-FFF2-40B4-BE49-F238E27FC236}">
                <a16:creationId xmlns:a16="http://schemas.microsoft.com/office/drawing/2014/main" id="{3A4F7766-CF7B-0F4C-BA8B-A2CDD8DCEF20}"/>
              </a:ext>
            </a:extLst>
          </p:cNvPr>
          <p:cNvSpPr/>
          <p:nvPr/>
        </p:nvSpPr>
        <p:spPr>
          <a:xfrm rot="5400000">
            <a:off x="6668862" y="3004243"/>
            <a:ext cx="186870" cy="122381"/>
          </a:xfrm>
          <a:prstGeom prst="triangle">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8" name="Rectángulo redondeado 17">
            <a:extLst>
              <a:ext uri="{FF2B5EF4-FFF2-40B4-BE49-F238E27FC236}">
                <a16:creationId xmlns:a16="http://schemas.microsoft.com/office/drawing/2014/main" id="{E4150224-CC6B-1941-AA2F-3EB0BBA7B91E}"/>
              </a:ext>
            </a:extLst>
          </p:cNvPr>
          <p:cNvSpPr/>
          <p:nvPr/>
        </p:nvSpPr>
        <p:spPr>
          <a:xfrm>
            <a:off x="4640984" y="1489075"/>
            <a:ext cx="1973019" cy="3383714"/>
          </a:xfrm>
          <a:prstGeom prst="roundRect">
            <a:avLst>
              <a:gd name="adj" fmla="val 6758"/>
            </a:avLst>
          </a:prstGeom>
          <a:solidFill>
            <a:srgbClr val="714EA0"/>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rtlCol="0" anchor="t"/>
          <a:lstStyle/>
          <a:p>
            <a:pPr marL="4763" defTabSz="666750">
              <a:spcBef>
                <a:spcPts val="0"/>
              </a:spcBef>
              <a:spcAft>
                <a:spcPts val="1200"/>
              </a:spcAft>
              <a:buClr>
                <a:schemeClr val="bg1"/>
              </a:buClr>
            </a:pPr>
            <a:r>
              <a:rPr lang="es-PE" sz="1400" b="1" dirty="0">
                <a:solidFill>
                  <a:schemeClr val="bg1"/>
                </a:solidFill>
                <a:latin typeface="Calibri" charset="0"/>
                <a:cs typeface="Calibri" charset="0"/>
              </a:rPr>
              <a:t>MANTENIMIENTO PREDICTIVO</a:t>
            </a:r>
          </a:p>
          <a:p>
            <a:pPr marL="182563" indent="-182563" defTabSz="577850">
              <a:buClr>
                <a:schemeClr val="bg1"/>
              </a:buClr>
              <a:buFont typeface="+mj-lt"/>
              <a:buAutoNum type="arabicPeriod"/>
              <a:tabLst>
                <a:tab pos="3228975" algn="l"/>
              </a:tabLst>
            </a:pPr>
            <a:r>
              <a:rPr lang="es-ES" sz="1400" dirty="0">
                <a:solidFill>
                  <a:schemeClr val="bg1"/>
                </a:solidFill>
                <a:latin typeface="Calibri" charset="0"/>
                <a:ea typeface="+mn-ea"/>
                <a:cs typeface="Calibri" charset="0"/>
              </a:rPr>
              <a:t>Consiste en prever las fallas que puedan ocurrir.</a:t>
            </a:r>
          </a:p>
          <a:p>
            <a:pPr marL="182563" indent="-182563" defTabSz="577850">
              <a:buClr>
                <a:schemeClr val="bg1"/>
              </a:buClr>
              <a:buFont typeface="+mj-lt"/>
              <a:buAutoNum type="arabicPeriod"/>
              <a:tabLst>
                <a:tab pos="3228975" algn="l"/>
              </a:tabLst>
            </a:pPr>
            <a:r>
              <a:rPr lang="es-ES" sz="1400" dirty="0">
                <a:solidFill>
                  <a:schemeClr val="bg1"/>
                </a:solidFill>
                <a:latin typeface="Calibri" charset="0"/>
                <a:ea typeface="+mn-ea"/>
                <a:cs typeface="Calibri" charset="0"/>
              </a:rPr>
              <a:t>Utiliza sensores en la máquina y tecnologías que generan alertas.</a:t>
            </a:r>
          </a:p>
          <a:p>
            <a:pPr marL="182563" indent="-182563" defTabSz="577850">
              <a:buClr>
                <a:schemeClr val="bg1"/>
              </a:buClr>
              <a:buFont typeface="+mj-lt"/>
              <a:buAutoNum type="arabicPeriod"/>
              <a:tabLst>
                <a:tab pos="3228975" algn="l"/>
              </a:tabLst>
            </a:pPr>
            <a:r>
              <a:rPr lang="es-ES" sz="1400" b="1" dirty="0">
                <a:solidFill>
                  <a:schemeClr val="bg1"/>
                </a:solidFill>
                <a:latin typeface="Calibri" charset="0"/>
                <a:ea typeface="+mn-ea"/>
                <a:cs typeface="Calibri" charset="0"/>
              </a:rPr>
              <a:t>Principal ventaja: </a:t>
            </a:r>
            <a:r>
              <a:rPr lang="es-ES" sz="1400" dirty="0">
                <a:solidFill>
                  <a:schemeClr val="bg1"/>
                </a:solidFill>
                <a:latin typeface="Calibri" charset="0"/>
                <a:ea typeface="+mn-ea"/>
                <a:cs typeface="Calibri" charset="0"/>
              </a:rPr>
              <a:t>reducción de costos.</a:t>
            </a:r>
          </a:p>
        </p:txBody>
      </p:sp>
      <p:sp>
        <p:nvSpPr>
          <p:cNvPr id="19" name="Elipse 18">
            <a:extLst>
              <a:ext uri="{FF2B5EF4-FFF2-40B4-BE49-F238E27FC236}">
                <a16:creationId xmlns:a16="http://schemas.microsoft.com/office/drawing/2014/main" id="{36A6C7A0-1B99-514C-BC73-A580016863F9}"/>
              </a:ext>
            </a:extLst>
          </p:cNvPr>
          <p:cNvSpPr/>
          <p:nvPr/>
        </p:nvSpPr>
        <p:spPr>
          <a:xfrm>
            <a:off x="4491556" y="2877396"/>
            <a:ext cx="395709" cy="376075"/>
          </a:xfrm>
          <a:prstGeom prst="ellipse">
            <a:avLst/>
          </a:prstGeom>
          <a:solidFill>
            <a:srgbClr val="5E4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0" name="Elipse 19">
            <a:extLst>
              <a:ext uri="{FF2B5EF4-FFF2-40B4-BE49-F238E27FC236}">
                <a16:creationId xmlns:a16="http://schemas.microsoft.com/office/drawing/2014/main" id="{96819B1E-5A82-0245-85CE-D7FF36753041}"/>
              </a:ext>
            </a:extLst>
          </p:cNvPr>
          <p:cNvSpPr/>
          <p:nvPr/>
        </p:nvSpPr>
        <p:spPr>
          <a:xfrm>
            <a:off x="4427790" y="2863522"/>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1" name="Triángulo 20">
            <a:extLst>
              <a:ext uri="{FF2B5EF4-FFF2-40B4-BE49-F238E27FC236}">
                <a16:creationId xmlns:a16="http://schemas.microsoft.com/office/drawing/2014/main" id="{903EA1ED-761B-714F-90F7-495D730C7DFB}"/>
              </a:ext>
            </a:extLst>
          </p:cNvPr>
          <p:cNvSpPr/>
          <p:nvPr/>
        </p:nvSpPr>
        <p:spPr>
          <a:xfrm rot="5400000">
            <a:off x="4611563" y="3004243"/>
            <a:ext cx="186870" cy="122381"/>
          </a:xfrm>
          <a:prstGeom prst="triangle">
            <a:avLst/>
          </a:prstGeom>
          <a:solidFill>
            <a:srgbClr val="714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2" name="Rectángulo redondeado 21">
            <a:extLst>
              <a:ext uri="{FF2B5EF4-FFF2-40B4-BE49-F238E27FC236}">
                <a16:creationId xmlns:a16="http://schemas.microsoft.com/office/drawing/2014/main" id="{6388C12F-ADBD-A742-9276-D7CD7A69910A}"/>
              </a:ext>
            </a:extLst>
          </p:cNvPr>
          <p:cNvSpPr/>
          <p:nvPr/>
        </p:nvSpPr>
        <p:spPr>
          <a:xfrm>
            <a:off x="2579301" y="1489075"/>
            <a:ext cx="1973019" cy="3383714"/>
          </a:xfrm>
          <a:prstGeom prst="roundRect">
            <a:avLst>
              <a:gd name="adj" fmla="val 6597"/>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rtlCol="0" anchor="t"/>
          <a:lstStyle/>
          <a:p>
            <a:pPr marL="4763" defTabSz="666750">
              <a:spcBef>
                <a:spcPts val="0"/>
              </a:spcBef>
              <a:spcAft>
                <a:spcPts val="1200"/>
              </a:spcAft>
              <a:buClr>
                <a:schemeClr val="bg1"/>
              </a:buClr>
            </a:pPr>
            <a:r>
              <a:rPr lang="es-PE" sz="1400" b="1" dirty="0">
                <a:solidFill>
                  <a:schemeClr val="bg1"/>
                </a:solidFill>
                <a:latin typeface="Calibri" charset="0"/>
                <a:cs typeface="Calibri" charset="0"/>
              </a:rPr>
              <a:t>MANTENIMIENTO PREVENTIVO</a:t>
            </a:r>
          </a:p>
          <a:p>
            <a:pPr marL="182563" indent="-182563" defTabSz="577850">
              <a:buClr>
                <a:schemeClr val="bg1"/>
              </a:buClr>
              <a:buFont typeface="+mj-lt"/>
              <a:buAutoNum type="arabicPeriod"/>
              <a:tabLst>
                <a:tab pos="3228975" algn="l"/>
              </a:tabLst>
            </a:pPr>
            <a:r>
              <a:rPr lang="es-PE" sz="1400" dirty="0">
                <a:solidFill>
                  <a:schemeClr val="bg1"/>
                </a:solidFill>
                <a:latin typeface="Calibri" charset="0"/>
                <a:ea typeface="+mn-ea"/>
                <a:cs typeface="Calibri" charset="0"/>
              </a:rPr>
              <a:t>Mantenimiento programado.</a:t>
            </a:r>
          </a:p>
          <a:p>
            <a:pPr marL="182563" indent="-182563" defTabSz="577850">
              <a:buClr>
                <a:schemeClr val="bg1"/>
              </a:buClr>
              <a:buFont typeface="+mj-lt"/>
              <a:buAutoNum type="arabicPeriod"/>
              <a:tabLst>
                <a:tab pos="3228975" algn="l"/>
              </a:tabLst>
            </a:pPr>
            <a:r>
              <a:rPr lang="es-PE" sz="1400" dirty="0">
                <a:solidFill>
                  <a:schemeClr val="bg1"/>
                </a:solidFill>
                <a:latin typeface="Calibri" charset="0"/>
                <a:ea typeface="+mn-ea"/>
                <a:cs typeface="Calibri" charset="0"/>
              </a:rPr>
              <a:t>Inspección periódica del vehículo y operaciones de mantenimiento planificados.</a:t>
            </a:r>
          </a:p>
          <a:p>
            <a:pPr marL="182563" indent="-182563" defTabSz="577850">
              <a:buClr>
                <a:schemeClr val="bg1"/>
              </a:buClr>
              <a:buFont typeface="+mj-lt"/>
              <a:buAutoNum type="arabicPeriod"/>
              <a:tabLst>
                <a:tab pos="3228975" algn="l"/>
              </a:tabLst>
            </a:pPr>
            <a:r>
              <a:rPr lang="es-PE" sz="1400" dirty="0">
                <a:solidFill>
                  <a:schemeClr val="bg1"/>
                </a:solidFill>
                <a:latin typeface="Calibri" charset="0"/>
                <a:ea typeface="+mn-ea"/>
                <a:cs typeface="Calibri" charset="0"/>
              </a:rPr>
              <a:t>Se realiza en base </a:t>
            </a:r>
            <a:br>
              <a:rPr lang="es-PE" sz="1400" dirty="0">
                <a:solidFill>
                  <a:schemeClr val="bg1"/>
                </a:solidFill>
                <a:latin typeface="Calibri" charset="0"/>
                <a:ea typeface="+mn-ea"/>
                <a:cs typeface="Calibri" charset="0"/>
              </a:rPr>
            </a:br>
            <a:r>
              <a:rPr lang="es-PE" sz="1400" dirty="0">
                <a:solidFill>
                  <a:schemeClr val="bg1"/>
                </a:solidFill>
                <a:latin typeface="Calibri" charset="0"/>
                <a:ea typeface="+mn-ea"/>
                <a:cs typeface="Calibri" charset="0"/>
              </a:rPr>
              <a:t>al kilometraje.</a:t>
            </a:r>
          </a:p>
        </p:txBody>
      </p:sp>
      <p:sp>
        <p:nvSpPr>
          <p:cNvPr id="23" name="Elipse 22">
            <a:extLst>
              <a:ext uri="{FF2B5EF4-FFF2-40B4-BE49-F238E27FC236}">
                <a16:creationId xmlns:a16="http://schemas.microsoft.com/office/drawing/2014/main" id="{B3194FA6-BF40-8342-8E1D-39DFF5B3A758}"/>
              </a:ext>
            </a:extLst>
          </p:cNvPr>
          <p:cNvSpPr/>
          <p:nvPr/>
        </p:nvSpPr>
        <p:spPr>
          <a:xfrm>
            <a:off x="2419625" y="2877396"/>
            <a:ext cx="395709" cy="376075"/>
          </a:xfrm>
          <a:prstGeom prst="ellipse">
            <a:avLst/>
          </a:prstGeom>
          <a:solidFill>
            <a:srgbClr val="C73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4" name="Elipse 23">
            <a:extLst>
              <a:ext uri="{FF2B5EF4-FFF2-40B4-BE49-F238E27FC236}">
                <a16:creationId xmlns:a16="http://schemas.microsoft.com/office/drawing/2014/main" id="{117977A4-41D1-F545-9FCF-C1D4AA5E2769}"/>
              </a:ext>
            </a:extLst>
          </p:cNvPr>
          <p:cNvSpPr/>
          <p:nvPr/>
        </p:nvSpPr>
        <p:spPr>
          <a:xfrm>
            <a:off x="2355860" y="2863522"/>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5" name="Triángulo 24">
            <a:extLst>
              <a:ext uri="{FF2B5EF4-FFF2-40B4-BE49-F238E27FC236}">
                <a16:creationId xmlns:a16="http://schemas.microsoft.com/office/drawing/2014/main" id="{BA275CBE-6011-B344-8F28-8555F566D827}"/>
              </a:ext>
            </a:extLst>
          </p:cNvPr>
          <p:cNvSpPr/>
          <p:nvPr/>
        </p:nvSpPr>
        <p:spPr>
          <a:xfrm rot="5400000">
            <a:off x="2539633" y="3004243"/>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6" name="Rectángulo redondeado 25">
            <a:extLst>
              <a:ext uri="{FF2B5EF4-FFF2-40B4-BE49-F238E27FC236}">
                <a16:creationId xmlns:a16="http://schemas.microsoft.com/office/drawing/2014/main" id="{E6DF3E90-DBD7-244F-B92C-6F4A3CE52588}"/>
              </a:ext>
            </a:extLst>
          </p:cNvPr>
          <p:cNvSpPr/>
          <p:nvPr/>
        </p:nvSpPr>
        <p:spPr>
          <a:xfrm>
            <a:off x="517617" y="1489075"/>
            <a:ext cx="1973019" cy="3383714"/>
          </a:xfrm>
          <a:prstGeom prst="roundRect">
            <a:avLst>
              <a:gd name="adj" fmla="val 6597"/>
            </a:avLst>
          </a:prstGeom>
          <a:solidFill>
            <a:srgbClr val="8FC53F"/>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rtlCol="0" anchor="t"/>
          <a:lstStyle/>
          <a:p>
            <a:pPr defTabSz="666750">
              <a:spcBef>
                <a:spcPts val="0"/>
              </a:spcBef>
              <a:spcAft>
                <a:spcPts val="1200"/>
              </a:spcAft>
              <a:buClr>
                <a:schemeClr val="bg1"/>
              </a:buClr>
            </a:pPr>
            <a:r>
              <a:rPr lang="es-PE" sz="1400" b="1" dirty="0">
                <a:solidFill>
                  <a:schemeClr val="bg1"/>
                </a:solidFill>
                <a:latin typeface="Calibri" charset="0"/>
                <a:cs typeface="Calibri" charset="0"/>
              </a:rPr>
              <a:t>MANTENIMIENTO CORRECTIVO</a:t>
            </a:r>
          </a:p>
          <a:p>
            <a:pPr marL="182563" indent="-182563" defTabSz="577850">
              <a:buClr>
                <a:schemeClr val="bg1"/>
              </a:buClr>
              <a:buFont typeface="+mj-lt"/>
              <a:buAutoNum type="arabicPeriod"/>
              <a:tabLst>
                <a:tab pos="3228975" algn="l"/>
              </a:tabLst>
            </a:pPr>
            <a:r>
              <a:rPr lang="es-ES" sz="1400" dirty="0">
                <a:solidFill>
                  <a:schemeClr val="bg1"/>
                </a:solidFill>
                <a:latin typeface="Calibri" charset="0"/>
                <a:cs typeface="Calibri" charset="0"/>
              </a:rPr>
              <a:t>Reparar los vehículos cuando ocurre un accidente.</a:t>
            </a:r>
          </a:p>
          <a:p>
            <a:pPr marL="182563" indent="-182563" defTabSz="577850">
              <a:buClr>
                <a:schemeClr val="bg1"/>
              </a:buClr>
              <a:buFont typeface="+mj-lt"/>
              <a:buAutoNum type="arabicPeriod"/>
              <a:tabLst>
                <a:tab pos="3228975" algn="l"/>
              </a:tabLst>
            </a:pPr>
            <a:r>
              <a:rPr lang="es-ES" sz="1400" dirty="0">
                <a:solidFill>
                  <a:schemeClr val="bg1"/>
                </a:solidFill>
                <a:latin typeface="Calibri" charset="0"/>
                <a:cs typeface="Calibri" charset="0"/>
              </a:rPr>
              <a:t>Ocasiona paradas imprevistas.</a:t>
            </a:r>
          </a:p>
          <a:p>
            <a:pPr marL="182563" indent="-182563" defTabSz="577850">
              <a:buClr>
                <a:schemeClr val="bg1"/>
              </a:buClr>
              <a:buFont typeface="+mj-lt"/>
              <a:buAutoNum type="arabicPeriod"/>
              <a:tabLst>
                <a:tab pos="3228975" algn="l"/>
              </a:tabLst>
            </a:pPr>
            <a:r>
              <a:rPr lang="es-ES" sz="1400" dirty="0">
                <a:solidFill>
                  <a:schemeClr val="bg1"/>
                </a:solidFill>
                <a:latin typeface="Calibri" charset="0"/>
                <a:cs typeface="Calibri" charset="0"/>
              </a:rPr>
              <a:t>No debería ser parte de una estrategia de mantenimiento </a:t>
            </a:r>
            <a:br>
              <a:rPr lang="es-ES" sz="1400" dirty="0">
                <a:solidFill>
                  <a:schemeClr val="bg1"/>
                </a:solidFill>
                <a:latin typeface="Calibri" charset="0"/>
                <a:cs typeface="Calibri" charset="0"/>
              </a:rPr>
            </a:br>
            <a:r>
              <a:rPr lang="es-ES" sz="1400" dirty="0">
                <a:solidFill>
                  <a:schemeClr val="bg1"/>
                </a:solidFill>
                <a:latin typeface="Calibri" charset="0"/>
                <a:cs typeface="Calibri" charset="0"/>
              </a:rPr>
              <a:t>de la flota.</a:t>
            </a:r>
            <a:endParaRPr lang="es-PE" sz="1400" dirty="0">
              <a:solidFill>
                <a:schemeClr val="bg1"/>
              </a:solidFill>
              <a:latin typeface="Calibri" charset="0"/>
              <a:cs typeface="Calibri" charset="0"/>
            </a:endParaRPr>
          </a:p>
        </p:txBody>
      </p:sp>
      <p:sp>
        <p:nvSpPr>
          <p:cNvPr id="27" name="Elipse 26">
            <a:extLst>
              <a:ext uri="{FF2B5EF4-FFF2-40B4-BE49-F238E27FC236}">
                <a16:creationId xmlns:a16="http://schemas.microsoft.com/office/drawing/2014/main" id="{9413D8CD-6A0D-D247-A004-C46F4D81197A}"/>
              </a:ext>
            </a:extLst>
          </p:cNvPr>
          <p:cNvSpPr/>
          <p:nvPr/>
        </p:nvSpPr>
        <p:spPr>
          <a:xfrm>
            <a:off x="365364" y="2877396"/>
            <a:ext cx="395709" cy="376075"/>
          </a:xfrm>
          <a:prstGeom prst="ellipse">
            <a:avLst/>
          </a:prstGeom>
          <a:solidFill>
            <a:srgbClr val="668E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8" name="Elipse 27">
            <a:extLst>
              <a:ext uri="{FF2B5EF4-FFF2-40B4-BE49-F238E27FC236}">
                <a16:creationId xmlns:a16="http://schemas.microsoft.com/office/drawing/2014/main" id="{BA74F07D-BC38-2748-9631-1E7BD8EBFA49}"/>
              </a:ext>
            </a:extLst>
          </p:cNvPr>
          <p:cNvSpPr/>
          <p:nvPr/>
        </p:nvSpPr>
        <p:spPr>
          <a:xfrm>
            <a:off x="301599" y="2863522"/>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9" name="Triángulo 28">
            <a:extLst>
              <a:ext uri="{FF2B5EF4-FFF2-40B4-BE49-F238E27FC236}">
                <a16:creationId xmlns:a16="http://schemas.microsoft.com/office/drawing/2014/main" id="{2D80B935-A675-6743-BAAC-786C5C5721B9}"/>
              </a:ext>
            </a:extLst>
          </p:cNvPr>
          <p:cNvSpPr/>
          <p:nvPr/>
        </p:nvSpPr>
        <p:spPr>
          <a:xfrm rot="5400000">
            <a:off x="485372" y="3004243"/>
            <a:ext cx="186870" cy="122381"/>
          </a:xfrm>
          <a:prstGeom prst="triangle">
            <a:avLst/>
          </a:prstGeom>
          <a:solidFill>
            <a:srgbClr val="8FC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Tree>
    <p:extLst>
      <p:ext uri="{BB962C8B-B14F-4D97-AF65-F5344CB8AC3E}">
        <p14:creationId xmlns:p14="http://schemas.microsoft.com/office/powerpoint/2010/main" val="226759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90F5223D-1AB1-FF40-A762-1A4ECE1415D3}"/>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4403572E-CDB8-0B49-866A-DAF3A8F3652B}"/>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PUERTO DP WORLD</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DEL CALLAO</a:t>
            </a:r>
          </a:p>
        </p:txBody>
      </p:sp>
      <p:pic>
        <p:nvPicPr>
          <p:cNvPr id="8" name="Imagen 7">
            <a:extLst>
              <a:ext uri="{FF2B5EF4-FFF2-40B4-BE49-F238E27FC236}">
                <a16:creationId xmlns:a16="http://schemas.microsoft.com/office/drawing/2014/main" id="{A7117A7B-E427-284A-B562-CF1C8D68305E}"/>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2979786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8023060" cy="246221"/>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PUERTO DP WORLD CALLAO</a:t>
            </a:r>
            <a:endParaRPr lang="es-PE" sz="1600" b="1" spc="-10" dirty="0">
              <a:solidFill>
                <a:srgbClr val="262626"/>
              </a:solidFill>
              <a:cs typeface="Source Sans Pro"/>
            </a:endParaRPr>
          </a:p>
        </p:txBody>
      </p:sp>
      <p:sp>
        <p:nvSpPr>
          <p:cNvPr id="6" name="Rectangle 5">
            <a:extLst>
              <a:ext uri="{FF2B5EF4-FFF2-40B4-BE49-F238E27FC236}">
                <a16:creationId xmlns:a16="http://schemas.microsoft.com/office/drawing/2014/main" id="{104AE056-7376-4D47-A03C-FF532AC13519}"/>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PUERTO DP WORLD DEL CALLAO</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8" name="Rectángulo 7">
            <a:extLst>
              <a:ext uri="{FF2B5EF4-FFF2-40B4-BE49-F238E27FC236}">
                <a16:creationId xmlns:a16="http://schemas.microsoft.com/office/drawing/2014/main" id="{15CFD5CC-56DD-4B42-8F17-225C0C9AF2AD}"/>
              </a:ext>
            </a:extLst>
          </p:cNvPr>
          <p:cNvSpPr/>
          <p:nvPr/>
        </p:nvSpPr>
        <p:spPr>
          <a:xfrm>
            <a:off x="793981" y="1318394"/>
            <a:ext cx="2513758" cy="430887"/>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Operador del Muelle Sur del Callao. 17 hectáreas en total.</a:t>
            </a:r>
          </a:p>
        </p:txBody>
      </p:sp>
      <p:cxnSp>
        <p:nvCxnSpPr>
          <p:cNvPr id="9" name="Conector recto 8">
            <a:extLst>
              <a:ext uri="{FF2B5EF4-FFF2-40B4-BE49-F238E27FC236}">
                <a16:creationId xmlns:a16="http://schemas.microsoft.com/office/drawing/2014/main" id="{EFB688C3-7316-104F-B133-063D2C8334C1}"/>
              </a:ext>
            </a:extLst>
          </p:cNvPr>
          <p:cNvCxnSpPr>
            <a:cxnSpLocks/>
          </p:cNvCxnSpPr>
          <p:nvPr/>
        </p:nvCxnSpPr>
        <p:spPr>
          <a:xfrm>
            <a:off x="579579" y="1521264"/>
            <a:ext cx="0" cy="442608"/>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10" name="Rectángulo 9">
            <a:extLst>
              <a:ext uri="{FF2B5EF4-FFF2-40B4-BE49-F238E27FC236}">
                <a16:creationId xmlns:a16="http://schemas.microsoft.com/office/drawing/2014/main" id="{F6072396-6077-2645-8558-D75BC3E0A12B}"/>
              </a:ext>
            </a:extLst>
          </p:cNvPr>
          <p:cNvSpPr/>
          <p:nvPr/>
        </p:nvSpPr>
        <p:spPr>
          <a:xfrm>
            <a:off x="793981" y="1963872"/>
            <a:ext cx="2386542" cy="430887"/>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7 grúas pórtico y 27 grúas de patio RTG.</a:t>
            </a:r>
          </a:p>
        </p:txBody>
      </p:sp>
      <p:sp>
        <p:nvSpPr>
          <p:cNvPr id="11" name="Rectángulo 10">
            <a:extLst>
              <a:ext uri="{FF2B5EF4-FFF2-40B4-BE49-F238E27FC236}">
                <a16:creationId xmlns:a16="http://schemas.microsoft.com/office/drawing/2014/main" id="{6D12EB52-94A0-2A43-8BA4-E9F35664AD12}"/>
              </a:ext>
            </a:extLst>
          </p:cNvPr>
          <p:cNvSpPr/>
          <p:nvPr/>
        </p:nvSpPr>
        <p:spPr>
          <a:xfrm>
            <a:off x="793980" y="2621354"/>
            <a:ext cx="2458103" cy="553998"/>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Página oficial:</a:t>
            </a:r>
          </a:p>
          <a:p>
            <a:pPr marL="11725">
              <a:buSzPct val="100000"/>
              <a:tabLst>
                <a:tab pos="121285" algn="l"/>
              </a:tabLst>
            </a:pPr>
            <a:r>
              <a:rPr lang="es-ES" sz="1100" spc="-10" dirty="0">
                <a:solidFill>
                  <a:srgbClr val="7150A0"/>
                </a:solidFill>
                <a:cs typeface="Source Sans Pro"/>
              </a:rPr>
              <a:t>https://www.dpworld.com/es/peru/ports-and-terminals/callao</a:t>
            </a:r>
          </a:p>
        </p:txBody>
      </p:sp>
      <p:sp>
        <p:nvSpPr>
          <p:cNvPr id="12" name="Más 11">
            <a:extLst>
              <a:ext uri="{FF2B5EF4-FFF2-40B4-BE49-F238E27FC236}">
                <a16:creationId xmlns:a16="http://schemas.microsoft.com/office/drawing/2014/main" id="{39D43C6F-597F-9741-BF12-CA85AF218B92}"/>
              </a:ext>
            </a:extLst>
          </p:cNvPr>
          <p:cNvSpPr/>
          <p:nvPr/>
        </p:nvSpPr>
        <p:spPr>
          <a:xfrm>
            <a:off x="503237" y="1328166"/>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cxnSp>
        <p:nvCxnSpPr>
          <p:cNvPr id="13" name="Conector recto 12">
            <a:extLst>
              <a:ext uri="{FF2B5EF4-FFF2-40B4-BE49-F238E27FC236}">
                <a16:creationId xmlns:a16="http://schemas.microsoft.com/office/drawing/2014/main" id="{0B140169-A9A2-2E45-8E1C-E95205C64144}"/>
              </a:ext>
            </a:extLst>
          </p:cNvPr>
          <p:cNvCxnSpPr>
            <a:cxnSpLocks/>
          </p:cNvCxnSpPr>
          <p:nvPr/>
        </p:nvCxnSpPr>
        <p:spPr>
          <a:xfrm>
            <a:off x="579579" y="2157509"/>
            <a:ext cx="0" cy="463845"/>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14" name="Más 13">
            <a:extLst>
              <a:ext uri="{FF2B5EF4-FFF2-40B4-BE49-F238E27FC236}">
                <a16:creationId xmlns:a16="http://schemas.microsoft.com/office/drawing/2014/main" id="{50EEA0D1-FA84-234F-A889-E6E978358E3A}"/>
              </a:ext>
            </a:extLst>
          </p:cNvPr>
          <p:cNvSpPr/>
          <p:nvPr/>
        </p:nvSpPr>
        <p:spPr>
          <a:xfrm>
            <a:off x="503237" y="1974760"/>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5" name="Más 14">
            <a:extLst>
              <a:ext uri="{FF2B5EF4-FFF2-40B4-BE49-F238E27FC236}">
                <a16:creationId xmlns:a16="http://schemas.microsoft.com/office/drawing/2014/main" id="{2D6398D8-3B4C-4C4C-9195-A8C492310683}"/>
              </a:ext>
            </a:extLst>
          </p:cNvPr>
          <p:cNvSpPr/>
          <p:nvPr/>
        </p:nvSpPr>
        <p:spPr>
          <a:xfrm>
            <a:off x="503237" y="2621354"/>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4" name="Imagen 3">
            <a:extLst>
              <a:ext uri="{FF2B5EF4-FFF2-40B4-BE49-F238E27FC236}">
                <a16:creationId xmlns:a16="http://schemas.microsoft.com/office/drawing/2014/main" id="{EB394161-99DF-684B-AF04-2473A446953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466483" y="912812"/>
            <a:ext cx="5677517" cy="4321175"/>
          </a:xfrm>
          <a:prstGeom prst="rect">
            <a:avLst/>
          </a:prstGeom>
        </p:spPr>
      </p:pic>
    </p:spTree>
    <p:extLst>
      <p:ext uri="{BB962C8B-B14F-4D97-AF65-F5344CB8AC3E}">
        <p14:creationId xmlns:p14="http://schemas.microsoft.com/office/powerpoint/2010/main" val="223764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DF5311D-66B7-274C-BD75-3E573E68B94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66317" y="866714"/>
            <a:ext cx="7611366" cy="3822174"/>
          </a:xfrm>
          <a:prstGeom prst="rect">
            <a:avLst/>
          </a:prstGeom>
        </p:spPr>
      </p:pic>
      <p:sp>
        <p:nvSpPr>
          <p:cNvPr id="6" name="CuadroTexto 5">
            <a:extLst>
              <a:ext uri="{FF2B5EF4-FFF2-40B4-BE49-F238E27FC236}">
                <a16:creationId xmlns:a16="http://schemas.microsoft.com/office/drawing/2014/main" id="{AE9EB254-18D0-2646-9E24-9FE1ED9DD816}"/>
              </a:ext>
            </a:extLst>
          </p:cNvPr>
          <p:cNvSpPr txBox="1"/>
          <p:nvPr/>
        </p:nvSpPr>
        <p:spPr>
          <a:xfrm>
            <a:off x="1499337" y="4371232"/>
            <a:ext cx="6001491" cy="461665"/>
          </a:xfrm>
          <a:prstGeom prst="rect">
            <a:avLst/>
          </a:prstGeom>
          <a:noFill/>
        </p:spPr>
        <p:txBody>
          <a:bodyPr wrap="square" lIns="0" tIns="0" rIns="0" bIns="0" rtlCol="0">
            <a:spAutoFit/>
          </a:bodyPr>
          <a:lstStyle/>
          <a:p>
            <a:pPr>
              <a:spcAft>
                <a:spcPts val="600"/>
              </a:spcAft>
            </a:pPr>
            <a:r>
              <a:rPr lang="es-ES" sz="1400" b="1" dirty="0">
                <a:latin typeface="Calibri" charset="0"/>
                <a:cs typeface="Calibri" charset="0"/>
              </a:rPr>
              <a:t>EL PUERTO DEL CALLAO: EL TERMINAL CON MAYOR VOLUMEN</a:t>
            </a:r>
            <a:r>
              <a:rPr lang="es-ES_tradnl" sz="1400" b="1" dirty="0">
                <a:latin typeface="Calibri" charset="0"/>
                <a:ea typeface="Calibri" charset="0"/>
                <a:cs typeface="Calibri" charset="0"/>
              </a:rPr>
              <a:t> </a:t>
            </a:r>
          </a:p>
          <a:p>
            <a:pPr marL="177800" indent="44450"/>
            <a:r>
              <a:rPr lang="es-ES" sz="1100" dirty="0">
                <a:solidFill>
                  <a:schemeClr val="bg1">
                    <a:lumMod val="50000"/>
                  </a:schemeClr>
                </a:solidFill>
                <a:latin typeface="Calibri" charset="0"/>
                <a:cs typeface="Calibri" charset="0"/>
              </a:rPr>
              <a:t>https://</a:t>
            </a:r>
            <a:r>
              <a:rPr lang="es-ES" sz="1100" dirty="0" err="1">
                <a:solidFill>
                  <a:schemeClr val="bg1">
                    <a:lumMod val="50000"/>
                  </a:schemeClr>
                </a:solidFill>
                <a:latin typeface="Calibri" charset="0"/>
                <a:cs typeface="Calibri" charset="0"/>
              </a:rPr>
              <a:t>www.youtube.com</a:t>
            </a:r>
            <a:r>
              <a:rPr lang="es-ES" sz="1100" dirty="0">
                <a:solidFill>
                  <a:schemeClr val="bg1">
                    <a:lumMod val="50000"/>
                  </a:schemeClr>
                </a:solidFill>
                <a:latin typeface="Calibri" charset="0"/>
                <a:cs typeface="Calibri" charset="0"/>
              </a:rPr>
              <a:t>/</a:t>
            </a:r>
            <a:r>
              <a:rPr lang="es-ES" sz="1100" dirty="0" err="1">
                <a:solidFill>
                  <a:schemeClr val="bg1">
                    <a:lumMod val="50000"/>
                  </a:schemeClr>
                </a:solidFill>
                <a:latin typeface="Calibri" charset="0"/>
                <a:cs typeface="Calibri" charset="0"/>
              </a:rPr>
              <a:t>watch?v</a:t>
            </a:r>
            <a:r>
              <a:rPr lang="es-ES" sz="1100" dirty="0">
                <a:solidFill>
                  <a:schemeClr val="bg1">
                    <a:lumMod val="50000"/>
                  </a:schemeClr>
                </a:solidFill>
                <a:latin typeface="Calibri" charset="0"/>
                <a:cs typeface="Calibri" charset="0"/>
              </a:rPr>
              <a:t>=2FPSGqrjjWI</a:t>
            </a:r>
          </a:p>
        </p:txBody>
      </p:sp>
      <p:sp>
        <p:nvSpPr>
          <p:cNvPr id="7" name="Rectángulo 6">
            <a:extLst>
              <a:ext uri="{FF2B5EF4-FFF2-40B4-BE49-F238E27FC236}">
                <a16:creationId xmlns:a16="http://schemas.microsoft.com/office/drawing/2014/main" id="{21C6B98B-5224-774B-A2AD-99BC4F14057D}"/>
              </a:ext>
            </a:extLst>
          </p:cNvPr>
          <p:cNvSpPr/>
          <p:nvPr/>
        </p:nvSpPr>
        <p:spPr>
          <a:xfrm>
            <a:off x="683568" y="481236"/>
            <a:ext cx="544831" cy="193899"/>
          </a:xfrm>
          <a:prstGeom prst="rect">
            <a:avLst/>
          </a:prstGeom>
        </p:spPr>
        <p:txBody>
          <a:bodyPr wrap="square" lIns="0" tIns="0" rIns="0" bIns="0">
            <a:spAutoFit/>
          </a:bodyPr>
          <a:lstStyle/>
          <a:p>
            <a:pPr>
              <a:lnSpc>
                <a:spcPct val="90000"/>
              </a:lnSpc>
              <a:spcBef>
                <a:spcPts val="0"/>
              </a:spcBef>
              <a:defRPr/>
            </a:pPr>
            <a:r>
              <a:rPr lang="es-PE" sz="1400" b="1" dirty="0">
                <a:solidFill>
                  <a:srgbClr val="00B1C3"/>
                </a:solidFill>
                <a:latin typeface="Calibri" charset="0"/>
                <a:ea typeface="Calibri" charset="0"/>
                <a:cs typeface="Calibri" charset="0"/>
              </a:rPr>
              <a:t>VIDEO</a:t>
            </a:r>
            <a:endParaRPr lang="es-ES" sz="1600" b="1" dirty="0">
              <a:solidFill>
                <a:srgbClr val="00B1C3"/>
              </a:solidFill>
              <a:latin typeface="Calibri" charset="0"/>
              <a:ea typeface="Calibri" charset="0"/>
              <a:cs typeface="Calibri" charset="0"/>
            </a:endParaRPr>
          </a:p>
        </p:txBody>
      </p:sp>
      <p:grpSp>
        <p:nvGrpSpPr>
          <p:cNvPr id="8" name="Agrupar 7">
            <a:extLst>
              <a:ext uri="{FF2B5EF4-FFF2-40B4-BE49-F238E27FC236}">
                <a16:creationId xmlns:a16="http://schemas.microsoft.com/office/drawing/2014/main" id="{8A5AC829-BFF9-3D45-8E5D-F360B81A4172}"/>
              </a:ext>
            </a:extLst>
          </p:cNvPr>
          <p:cNvGrpSpPr/>
          <p:nvPr/>
        </p:nvGrpSpPr>
        <p:grpSpPr>
          <a:xfrm>
            <a:off x="514858" y="499074"/>
            <a:ext cx="131794" cy="132296"/>
            <a:chOff x="511902" y="912278"/>
            <a:chExt cx="281320" cy="282391"/>
          </a:xfrm>
        </p:grpSpPr>
        <p:sp>
          <p:nvSpPr>
            <p:cNvPr id="9" name="Elipse 8">
              <a:extLst>
                <a:ext uri="{FF2B5EF4-FFF2-40B4-BE49-F238E27FC236}">
                  <a16:creationId xmlns:a16="http://schemas.microsoft.com/office/drawing/2014/main" id="{1300FF03-A7C1-514A-A583-464DC2C0003C}"/>
                </a:ext>
              </a:extLst>
            </p:cNvPr>
            <p:cNvSpPr/>
            <p:nvPr/>
          </p:nvSpPr>
          <p:spPr>
            <a:xfrm rot="5400000">
              <a:off x="511366" y="912814"/>
              <a:ext cx="282391" cy="281320"/>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0" name="Imagen 9">
              <a:extLst>
                <a:ext uri="{FF2B5EF4-FFF2-40B4-BE49-F238E27FC236}">
                  <a16:creationId xmlns:a16="http://schemas.microsoft.com/office/drawing/2014/main" id="{50CECE31-85DA-594E-9DB8-2EC5203E74DF}"/>
                </a:ext>
              </a:extLst>
            </p:cNvPr>
            <p:cNvPicPr>
              <a:picLocks noChangeAspect="1"/>
            </p:cNvPicPr>
            <p:nvPr/>
          </p:nvPicPr>
          <p:blipFill>
            <a:blip r:embed="rId4">
              <a:alphaModFix/>
              <a:lum bright="100000" contrast="100000"/>
            </a:blip>
            <a:stretch>
              <a:fillRect/>
            </a:stretch>
          </p:blipFill>
          <p:spPr>
            <a:xfrm rot="5400000">
              <a:off x="578093" y="979007"/>
              <a:ext cx="148937" cy="148937"/>
            </a:xfrm>
            <a:prstGeom prst="rect">
              <a:avLst/>
            </a:prstGeom>
          </p:spPr>
        </p:pic>
      </p:grpSp>
      <p:pic>
        <p:nvPicPr>
          <p:cNvPr id="11" name="Imagen 10">
            <a:extLst>
              <a:ext uri="{FF2B5EF4-FFF2-40B4-BE49-F238E27FC236}">
                <a16:creationId xmlns:a16="http://schemas.microsoft.com/office/drawing/2014/main" id="{D711F0EB-DF7D-D443-A3B7-03EB485A6DA0}"/>
              </a:ext>
            </a:extLst>
          </p:cNvPr>
          <p:cNvPicPr>
            <a:picLocks noChangeAspect="1"/>
          </p:cNvPicPr>
          <p:nvPr/>
        </p:nvPicPr>
        <p:blipFill>
          <a:blip r:embed="rId5"/>
          <a:stretch>
            <a:fillRect/>
          </a:stretch>
        </p:blipFill>
        <p:spPr>
          <a:xfrm>
            <a:off x="1504950" y="4658654"/>
            <a:ext cx="185286" cy="177874"/>
          </a:xfrm>
          <a:prstGeom prst="rect">
            <a:avLst/>
          </a:prstGeom>
        </p:spPr>
      </p:pic>
      <p:pic>
        <p:nvPicPr>
          <p:cNvPr id="12" name="Imagen 11">
            <a:extLst>
              <a:ext uri="{FF2B5EF4-FFF2-40B4-BE49-F238E27FC236}">
                <a16:creationId xmlns:a16="http://schemas.microsoft.com/office/drawing/2014/main" id="{D0A4ED0C-0C28-D742-BA87-021C7C00284F}"/>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1644203" y="1142624"/>
            <a:ext cx="5856625" cy="2783333"/>
          </a:xfrm>
          <a:prstGeom prst="roundRect">
            <a:avLst/>
          </a:prstGeom>
        </p:spPr>
      </p:pic>
    </p:spTree>
    <p:extLst>
      <p:ext uri="{BB962C8B-B14F-4D97-AF65-F5344CB8AC3E}">
        <p14:creationId xmlns:p14="http://schemas.microsoft.com/office/powerpoint/2010/main" val="3737591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22F2897A-5CA0-144D-B836-79B3AB56C7EA}"/>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72986FA0-4397-7440-B8E6-81808B6B743E}"/>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PUERTO APM</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TERMINALS CALLAO</a:t>
            </a:r>
          </a:p>
        </p:txBody>
      </p:sp>
      <p:pic>
        <p:nvPicPr>
          <p:cNvPr id="8" name="Imagen 7">
            <a:extLst>
              <a:ext uri="{FF2B5EF4-FFF2-40B4-BE49-F238E27FC236}">
                <a16:creationId xmlns:a16="http://schemas.microsoft.com/office/drawing/2014/main" id="{91951E6A-7D33-DE4D-AB15-569E81BDB64B}"/>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281759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39A8348-7FF3-FF43-A87E-BCF9DCAF1A7B}"/>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468345" y="843456"/>
            <a:ext cx="4248146" cy="4028087"/>
          </a:xfrm>
          <a:prstGeom prst="rect">
            <a:avLst/>
          </a:prstGeom>
        </p:spPr>
      </p:pic>
      <p:sp>
        <p:nvSpPr>
          <p:cNvPr id="3" name="object 7"/>
          <p:cNvSpPr txBox="1"/>
          <p:nvPr/>
        </p:nvSpPr>
        <p:spPr>
          <a:xfrm>
            <a:off x="503237" y="912813"/>
            <a:ext cx="3639746" cy="246221"/>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PUERTO APM TERMINALS CALLAO</a:t>
            </a:r>
            <a:endParaRPr lang="es-PE" sz="1600" b="1" spc="-10" dirty="0">
              <a:solidFill>
                <a:srgbClr val="262626"/>
              </a:solidFill>
              <a:cs typeface="Source Sans Pro"/>
            </a:endParaRPr>
          </a:p>
        </p:txBody>
      </p:sp>
      <p:sp>
        <p:nvSpPr>
          <p:cNvPr id="6" name="Rectangle 5">
            <a:extLst>
              <a:ext uri="{FF2B5EF4-FFF2-40B4-BE49-F238E27FC236}">
                <a16:creationId xmlns:a16="http://schemas.microsoft.com/office/drawing/2014/main" id="{648E93C6-9A7F-C848-A468-1BDC26CBBAA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PUERTO APM TERMINALS CALLAO</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7" name="Rectángulo 6">
            <a:extLst>
              <a:ext uri="{FF2B5EF4-FFF2-40B4-BE49-F238E27FC236}">
                <a16:creationId xmlns:a16="http://schemas.microsoft.com/office/drawing/2014/main" id="{1DBBC645-97E6-6B4D-875C-F02FD5C76841}"/>
              </a:ext>
            </a:extLst>
          </p:cNvPr>
          <p:cNvSpPr/>
          <p:nvPr/>
        </p:nvSpPr>
        <p:spPr>
          <a:xfrm>
            <a:off x="793981" y="1318394"/>
            <a:ext cx="3459968" cy="430887"/>
          </a:xfrm>
          <a:prstGeom prst="rect">
            <a:avLst/>
          </a:prstGeom>
        </p:spPr>
        <p:txBody>
          <a:bodyPr wrap="square" lIns="0" tIns="0" rIns="0" bIns="0">
            <a:spAutoFit/>
          </a:bodyPr>
          <a:lstStyle/>
          <a:p>
            <a:pPr marL="11725">
              <a:buSzPct val="100000"/>
              <a:tabLst>
                <a:tab pos="121285" algn="l"/>
              </a:tabLst>
            </a:pPr>
            <a:r>
              <a:rPr lang="es-ES" sz="1400" spc="-10" dirty="0">
                <a:solidFill>
                  <a:srgbClr val="262626"/>
                </a:solidFill>
                <a:cs typeface="Source Sans Pro"/>
              </a:rPr>
              <a:t>Operador del Muelle Norte del Callao. </a:t>
            </a:r>
            <a:br>
              <a:rPr lang="es-ES" sz="1400" spc="-10" dirty="0">
                <a:solidFill>
                  <a:srgbClr val="262626"/>
                </a:solidFill>
                <a:cs typeface="Source Sans Pro"/>
              </a:rPr>
            </a:br>
            <a:r>
              <a:rPr lang="es-ES" sz="1400" spc="-10" dirty="0">
                <a:solidFill>
                  <a:srgbClr val="262626"/>
                </a:solidFill>
                <a:cs typeface="Source Sans Pro"/>
              </a:rPr>
              <a:t>Página oficial:</a:t>
            </a:r>
          </a:p>
        </p:txBody>
      </p:sp>
      <p:cxnSp>
        <p:nvCxnSpPr>
          <p:cNvPr id="8" name="Conector recto 7">
            <a:extLst>
              <a:ext uri="{FF2B5EF4-FFF2-40B4-BE49-F238E27FC236}">
                <a16:creationId xmlns:a16="http://schemas.microsoft.com/office/drawing/2014/main" id="{2A416D12-4D0F-FD43-99CF-CC01B650F5FC}"/>
              </a:ext>
            </a:extLst>
          </p:cNvPr>
          <p:cNvCxnSpPr>
            <a:cxnSpLocks/>
          </p:cNvCxnSpPr>
          <p:nvPr/>
        </p:nvCxnSpPr>
        <p:spPr>
          <a:xfrm>
            <a:off x="579579" y="1521264"/>
            <a:ext cx="0" cy="442608"/>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9" name="Rectángulo 8">
            <a:extLst>
              <a:ext uri="{FF2B5EF4-FFF2-40B4-BE49-F238E27FC236}">
                <a16:creationId xmlns:a16="http://schemas.microsoft.com/office/drawing/2014/main" id="{22122BA7-0107-EC46-A034-31DEFAEDE5DE}"/>
              </a:ext>
            </a:extLst>
          </p:cNvPr>
          <p:cNvSpPr/>
          <p:nvPr/>
        </p:nvSpPr>
        <p:spPr>
          <a:xfrm>
            <a:off x="793980" y="1963872"/>
            <a:ext cx="3598633" cy="430887"/>
          </a:xfrm>
          <a:prstGeom prst="rect">
            <a:avLst/>
          </a:prstGeom>
        </p:spPr>
        <p:txBody>
          <a:bodyPr wrap="square" lIns="0" tIns="0" rIns="0" bIns="0">
            <a:spAutoFit/>
          </a:bodyPr>
          <a:lstStyle/>
          <a:p>
            <a:pPr marL="11725">
              <a:buSzPct val="100000"/>
              <a:tabLst>
                <a:tab pos="121285" algn="l"/>
              </a:tabLst>
            </a:pPr>
            <a:r>
              <a:rPr lang="es-ES" sz="1400" spc="-10" dirty="0">
                <a:solidFill>
                  <a:srgbClr val="7150A0"/>
                </a:solidFill>
                <a:cs typeface="Source Sans Pro"/>
              </a:rPr>
              <a:t>https://www.apmterminals.com/es/callao/about/apm-terminals-callao</a:t>
            </a:r>
          </a:p>
        </p:txBody>
      </p:sp>
      <p:sp>
        <p:nvSpPr>
          <p:cNvPr id="11" name="Más 10">
            <a:extLst>
              <a:ext uri="{FF2B5EF4-FFF2-40B4-BE49-F238E27FC236}">
                <a16:creationId xmlns:a16="http://schemas.microsoft.com/office/drawing/2014/main" id="{06A68CC0-0CA2-9F45-9C65-6F8E221F5EB0}"/>
              </a:ext>
            </a:extLst>
          </p:cNvPr>
          <p:cNvSpPr/>
          <p:nvPr/>
        </p:nvSpPr>
        <p:spPr>
          <a:xfrm>
            <a:off x="503237" y="1328166"/>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3" name="Más 12">
            <a:extLst>
              <a:ext uri="{FF2B5EF4-FFF2-40B4-BE49-F238E27FC236}">
                <a16:creationId xmlns:a16="http://schemas.microsoft.com/office/drawing/2014/main" id="{43F14275-8C53-B541-9A5C-F36677C01463}"/>
              </a:ext>
            </a:extLst>
          </p:cNvPr>
          <p:cNvSpPr/>
          <p:nvPr/>
        </p:nvSpPr>
        <p:spPr>
          <a:xfrm>
            <a:off x="503237" y="1974760"/>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Tree>
    <p:extLst>
      <p:ext uri="{BB962C8B-B14F-4D97-AF65-F5344CB8AC3E}">
        <p14:creationId xmlns:p14="http://schemas.microsoft.com/office/powerpoint/2010/main" val="171351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C1FD7F1-5A11-8E45-8D93-4B5AD914CC8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66317" y="866714"/>
            <a:ext cx="7611366" cy="3822174"/>
          </a:xfrm>
          <a:prstGeom prst="rect">
            <a:avLst/>
          </a:prstGeom>
        </p:spPr>
      </p:pic>
      <p:sp>
        <p:nvSpPr>
          <p:cNvPr id="6" name="CuadroTexto 5">
            <a:extLst>
              <a:ext uri="{FF2B5EF4-FFF2-40B4-BE49-F238E27FC236}">
                <a16:creationId xmlns:a16="http://schemas.microsoft.com/office/drawing/2014/main" id="{81209A91-BD18-2645-A4D1-6757A75716B0}"/>
              </a:ext>
            </a:extLst>
          </p:cNvPr>
          <p:cNvSpPr txBox="1"/>
          <p:nvPr/>
        </p:nvSpPr>
        <p:spPr>
          <a:xfrm>
            <a:off x="1499337" y="4371232"/>
            <a:ext cx="6001491" cy="461665"/>
          </a:xfrm>
          <a:prstGeom prst="rect">
            <a:avLst/>
          </a:prstGeom>
          <a:noFill/>
        </p:spPr>
        <p:txBody>
          <a:bodyPr wrap="square" lIns="0" tIns="0" rIns="0" bIns="0" rtlCol="0">
            <a:spAutoFit/>
          </a:bodyPr>
          <a:lstStyle/>
          <a:p>
            <a:pPr>
              <a:spcAft>
                <a:spcPts val="600"/>
              </a:spcAft>
            </a:pPr>
            <a:r>
              <a:rPr lang="es-PE" sz="1400" b="1" dirty="0">
                <a:latin typeface="Calibri" charset="0"/>
                <a:cs typeface="Calibri" charset="0"/>
              </a:rPr>
              <a:t>APMTC INSTITUCIONAL 2021</a:t>
            </a:r>
            <a:r>
              <a:rPr lang="es-ES_tradnl" sz="1400" b="1" dirty="0">
                <a:latin typeface="Calibri" charset="0"/>
                <a:ea typeface="Calibri" charset="0"/>
                <a:cs typeface="Calibri" charset="0"/>
              </a:rPr>
              <a:t> </a:t>
            </a:r>
          </a:p>
          <a:p>
            <a:pPr marL="177800" indent="44450"/>
            <a:r>
              <a:rPr lang="es-ES" sz="1100" dirty="0">
                <a:solidFill>
                  <a:schemeClr val="bg1">
                    <a:lumMod val="50000"/>
                  </a:schemeClr>
                </a:solidFill>
                <a:latin typeface="Calibri" charset="0"/>
                <a:cs typeface="Calibri" charset="0"/>
              </a:rPr>
              <a:t>https://</a:t>
            </a:r>
            <a:r>
              <a:rPr lang="es-ES" sz="1100" dirty="0" err="1">
                <a:solidFill>
                  <a:schemeClr val="bg1">
                    <a:lumMod val="50000"/>
                  </a:schemeClr>
                </a:solidFill>
                <a:latin typeface="Calibri" charset="0"/>
                <a:cs typeface="Calibri" charset="0"/>
              </a:rPr>
              <a:t>www.youtube.com</a:t>
            </a:r>
            <a:r>
              <a:rPr lang="es-ES" sz="1100" dirty="0">
                <a:solidFill>
                  <a:schemeClr val="bg1">
                    <a:lumMod val="50000"/>
                  </a:schemeClr>
                </a:solidFill>
                <a:latin typeface="Calibri" charset="0"/>
                <a:cs typeface="Calibri" charset="0"/>
              </a:rPr>
              <a:t>/</a:t>
            </a:r>
            <a:r>
              <a:rPr lang="es-ES" sz="1100" dirty="0" err="1">
                <a:solidFill>
                  <a:schemeClr val="bg1">
                    <a:lumMod val="50000"/>
                  </a:schemeClr>
                </a:solidFill>
                <a:latin typeface="Calibri" charset="0"/>
                <a:cs typeface="Calibri" charset="0"/>
              </a:rPr>
              <a:t>watch?v</a:t>
            </a:r>
            <a:r>
              <a:rPr lang="es-ES" sz="1100" dirty="0">
                <a:solidFill>
                  <a:schemeClr val="bg1">
                    <a:lumMod val="50000"/>
                  </a:schemeClr>
                </a:solidFill>
                <a:latin typeface="Calibri" charset="0"/>
                <a:cs typeface="Calibri" charset="0"/>
              </a:rPr>
              <a:t>=CKe4TMvma1s&amp;t=1s</a:t>
            </a:r>
            <a:endParaRPr lang="es-PE" sz="1100" dirty="0">
              <a:solidFill>
                <a:schemeClr val="bg1">
                  <a:lumMod val="50000"/>
                </a:schemeClr>
              </a:solidFill>
              <a:latin typeface="Calibri" charset="0"/>
              <a:cs typeface="Calibri" charset="0"/>
            </a:endParaRPr>
          </a:p>
        </p:txBody>
      </p:sp>
      <p:sp>
        <p:nvSpPr>
          <p:cNvPr id="7" name="Rectángulo 6">
            <a:extLst>
              <a:ext uri="{FF2B5EF4-FFF2-40B4-BE49-F238E27FC236}">
                <a16:creationId xmlns:a16="http://schemas.microsoft.com/office/drawing/2014/main" id="{07B72678-C724-B949-9043-2063614D3914}"/>
              </a:ext>
            </a:extLst>
          </p:cNvPr>
          <p:cNvSpPr/>
          <p:nvPr/>
        </p:nvSpPr>
        <p:spPr>
          <a:xfrm>
            <a:off x="683568" y="481236"/>
            <a:ext cx="544831" cy="193899"/>
          </a:xfrm>
          <a:prstGeom prst="rect">
            <a:avLst/>
          </a:prstGeom>
        </p:spPr>
        <p:txBody>
          <a:bodyPr wrap="square" lIns="0" tIns="0" rIns="0" bIns="0">
            <a:spAutoFit/>
          </a:bodyPr>
          <a:lstStyle/>
          <a:p>
            <a:pPr>
              <a:lnSpc>
                <a:spcPct val="90000"/>
              </a:lnSpc>
              <a:spcBef>
                <a:spcPts val="0"/>
              </a:spcBef>
              <a:defRPr/>
            </a:pPr>
            <a:r>
              <a:rPr lang="es-PE" sz="1400" b="1" dirty="0">
                <a:solidFill>
                  <a:srgbClr val="00B1C3"/>
                </a:solidFill>
                <a:latin typeface="Calibri" charset="0"/>
                <a:ea typeface="Calibri" charset="0"/>
                <a:cs typeface="Calibri" charset="0"/>
              </a:rPr>
              <a:t>VIDEO</a:t>
            </a:r>
            <a:endParaRPr lang="es-ES" sz="1600" b="1" dirty="0">
              <a:solidFill>
                <a:srgbClr val="00B1C3"/>
              </a:solidFill>
              <a:latin typeface="Calibri" charset="0"/>
              <a:ea typeface="Calibri" charset="0"/>
              <a:cs typeface="Calibri" charset="0"/>
            </a:endParaRPr>
          </a:p>
        </p:txBody>
      </p:sp>
      <p:grpSp>
        <p:nvGrpSpPr>
          <p:cNvPr id="8" name="Agrupar 7">
            <a:extLst>
              <a:ext uri="{FF2B5EF4-FFF2-40B4-BE49-F238E27FC236}">
                <a16:creationId xmlns:a16="http://schemas.microsoft.com/office/drawing/2014/main" id="{5FE58D61-8886-A64E-B71F-5C2F264A2983}"/>
              </a:ext>
            </a:extLst>
          </p:cNvPr>
          <p:cNvGrpSpPr/>
          <p:nvPr/>
        </p:nvGrpSpPr>
        <p:grpSpPr>
          <a:xfrm>
            <a:off x="514858" y="499074"/>
            <a:ext cx="131794" cy="132296"/>
            <a:chOff x="511902" y="912278"/>
            <a:chExt cx="281320" cy="282391"/>
          </a:xfrm>
        </p:grpSpPr>
        <p:sp>
          <p:nvSpPr>
            <p:cNvPr id="9" name="Elipse 8">
              <a:extLst>
                <a:ext uri="{FF2B5EF4-FFF2-40B4-BE49-F238E27FC236}">
                  <a16:creationId xmlns:a16="http://schemas.microsoft.com/office/drawing/2014/main" id="{748FAA56-7551-5143-B7CD-3DB262F767CC}"/>
                </a:ext>
              </a:extLst>
            </p:cNvPr>
            <p:cNvSpPr/>
            <p:nvPr/>
          </p:nvSpPr>
          <p:spPr>
            <a:xfrm rot="5400000">
              <a:off x="511366" y="912814"/>
              <a:ext cx="282391" cy="281320"/>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0" name="Imagen 9">
              <a:extLst>
                <a:ext uri="{FF2B5EF4-FFF2-40B4-BE49-F238E27FC236}">
                  <a16:creationId xmlns:a16="http://schemas.microsoft.com/office/drawing/2014/main" id="{7D9BBF22-3A7C-8045-A81F-4AB1A7AC8F5D}"/>
                </a:ext>
              </a:extLst>
            </p:cNvPr>
            <p:cNvPicPr>
              <a:picLocks noChangeAspect="1"/>
            </p:cNvPicPr>
            <p:nvPr/>
          </p:nvPicPr>
          <p:blipFill>
            <a:blip r:embed="rId4">
              <a:alphaModFix/>
              <a:lum bright="100000" contrast="100000"/>
            </a:blip>
            <a:stretch>
              <a:fillRect/>
            </a:stretch>
          </p:blipFill>
          <p:spPr>
            <a:xfrm rot="5400000">
              <a:off x="578093" y="979007"/>
              <a:ext cx="148937" cy="148937"/>
            </a:xfrm>
            <a:prstGeom prst="rect">
              <a:avLst/>
            </a:prstGeom>
          </p:spPr>
        </p:pic>
      </p:grpSp>
      <p:pic>
        <p:nvPicPr>
          <p:cNvPr id="11" name="Imagen 10">
            <a:extLst>
              <a:ext uri="{FF2B5EF4-FFF2-40B4-BE49-F238E27FC236}">
                <a16:creationId xmlns:a16="http://schemas.microsoft.com/office/drawing/2014/main" id="{1860FB3D-0C8B-7745-AAC8-7D05FBB90458}"/>
              </a:ext>
            </a:extLst>
          </p:cNvPr>
          <p:cNvPicPr>
            <a:picLocks noChangeAspect="1"/>
          </p:cNvPicPr>
          <p:nvPr/>
        </p:nvPicPr>
        <p:blipFill>
          <a:blip r:embed="rId5"/>
          <a:stretch>
            <a:fillRect/>
          </a:stretch>
        </p:blipFill>
        <p:spPr>
          <a:xfrm>
            <a:off x="1504950" y="4658654"/>
            <a:ext cx="185286" cy="177874"/>
          </a:xfrm>
          <a:prstGeom prst="rect">
            <a:avLst/>
          </a:prstGeom>
        </p:spPr>
      </p:pic>
      <p:pic>
        <p:nvPicPr>
          <p:cNvPr id="12" name="Imagen 11">
            <a:extLst>
              <a:ext uri="{FF2B5EF4-FFF2-40B4-BE49-F238E27FC236}">
                <a16:creationId xmlns:a16="http://schemas.microsoft.com/office/drawing/2014/main" id="{C1B9FBB6-4390-3044-9627-48AA21F74D3D}"/>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1644203" y="1142624"/>
            <a:ext cx="5856625" cy="2783333"/>
          </a:xfrm>
          <a:prstGeom prst="roundRect">
            <a:avLst/>
          </a:prstGeom>
        </p:spPr>
      </p:pic>
    </p:spTree>
    <p:extLst>
      <p:ext uri="{BB962C8B-B14F-4D97-AF65-F5344CB8AC3E}">
        <p14:creationId xmlns:p14="http://schemas.microsoft.com/office/powerpoint/2010/main" val="3215314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1476642"/>
            <a:ext cx="8172450" cy="923330"/>
          </a:xfrm>
          <a:prstGeom prst="rect">
            <a:avLst/>
          </a:prstGeom>
        </p:spPr>
        <p:txBody>
          <a:bodyPr vert="horz" wrap="square" lIns="0" tIns="0" rIns="0" bIns="0" rtlCol="0">
            <a:spAutoFit/>
          </a:bodyPr>
          <a:lstStyle/>
          <a:p>
            <a:pPr marL="11725">
              <a:buSzPct val="100000"/>
              <a:tabLst>
                <a:tab pos="121285" algn="l"/>
              </a:tabLst>
            </a:pPr>
            <a:r>
              <a:rPr lang="es-ES" sz="1500" b="1" spc="-10" dirty="0">
                <a:cs typeface="Source Sans Pro"/>
              </a:rPr>
              <a:t>La gestión de transporte es el proceso de mover materiales de un punto de origen hasta un destino. </a:t>
            </a:r>
            <a:r>
              <a:rPr lang="es-ES" sz="1500" spc="-10" dirty="0">
                <a:cs typeface="Source Sans Pro"/>
              </a:rPr>
              <a:t>También involucra seleccionar, mediante una estrategia controlada, los medios de transporte que se utilizarán en el despacho de las mercaderías, productos y/o insumos y la programación de los movimientos que se llevarán a cabo.</a:t>
            </a:r>
            <a:endParaRPr lang="es-PE" sz="1500" spc="-10" dirty="0">
              <a:cs typeface="Source Sans Pro"/>
            </a:endParaRPr>
          </a:p>
        </p:txBody>
      </p:sp>
      <p:sp>
        <p:nvSpPr>
          <p:cNvPr id="7" name="Rectangle 5">
            <a:extLst>
              <a:ext uri="{FF2B5EF4-FFF2-40B4-BE49-F238E27FC236}">
                <a16:creationId xmlns:a16="http://schemas.microsoft.com/office/drawing/2014/main" id="{E45047E3-3980-FD44-935E-B7476F7E1A26}"/>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8" name="Grupo 7">
            <a:extLst>
              <a:ext uri="{FF2B5EF4-FFF2-40B4-BE49-F238E27FC236}">
                <a16:creationId xmlns:a16="http://schemas.microsoft.com/office/drawing/2014/main" id="{438EE840-C3F3-E64B-BBAC-60D81AFB85AB}"/>
              </a:ext>
            </a:extLst>
          </p:cNvPr>
          <p:cNvGrpSpPr/>
          <p:nvPr/>
        </p:nvGrpSpPr>
        <p:grpSpPr>
          <a:xfrm>
            <a:off x="326977" y="917244"/>
            <a:ext cx="1879509" cy="394721"/>
            <a:chOff x="287221" y="917244"/>
            <a:chExt cx="2209952" cy="500394"/>
          </a:xfrm>
        </p:grpSpPr>
        <p:sp>
          <p:nvSpPr>
            <p:cNvPr id="9" name="Rectángulo redondeado 8">
              <a:extLst>
                <a:ext uri="{FF2B5EF4-FFF2-40B4-BE49-F238E27FC236}">
                  <a16:creationId xmlns:a16="http://schemas.microsoft.com/office/drawing/2014/main" id="{6E957B08-D265-1045-B49A-885C99589C60}"/>
                </a:ext>
              </a:extLst>
            </p:cNvPr>
            <p:cNvSpPr/>
            <p:nvPr/>
          </p:nvSpPr>
          <p:spPr>
            <a:xfrm>
              <a:off x="503238" y="917244"/>
              <a:ext cx="1993935"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tabLst>
                  <a:tab pos="569913" algn="l"/>
                </a:tabLst>
              </a:pPr>
              <a:r>
                <a:rPr lang="es-ES_tradnl" sz="1400" b="1" dirty="0">
                  <a:latin typeface="Calibri" charset="0"/>
                  <a:ea typeface="Calibri" charset="0"/>
                  <a:cs typeface="Calibri" charset="0"/>
                </a:rPr>
                <a:t>DEFINICIÓN</a:t>
              </a:r>
            </a:p>
          </p:txBody>
        </p:sp>
        <p:grpSp>
          <p:nvGrpSpPr>
            <p:cNvPr id="10" name="Agrupar 14">
              <a:extLst>
                <a:ext uri="{FF2B5EF4-FFF2-40B4-BE49-F238E27FC236}">
                  <a16:creationId xmlns:a16="http://schemas.microsoft.com/office/drawing/2014/main" id="{55A6BE9F-E74C-FC4D-A736-66C373A6774A}"/>
                </a:ext>
              </a:extLst>
            </p:cNvPr>
            <p:cNvGrpSpPr/>
            <p:nvPr/>
          </p:nvGrpSpPr>
          <p:grpSpPr>
            <a:xfrm>
              <a:off x="287221" y="965530"/>
              <a:ext cx="459474" cy="403823"/>
              <a:chOff x="5892512" y="2805541"/>
              <a:chExt cx="459474" cy="403823"/>
            </a:xfrm>
          </p:grpSpPr>
          <p:sp>
            <p:nvSpPr>
              <p:cNvPr id="11" name="Elipse 10">
                <a:extLst>
                  <a:ext uri="{FF2B5EF4-FFF2-40B4-BE49-F238E27FC236}">
                    <a16:creationId xmlns:a16="http://schemas.microsoft.com/office/drawing/2014/main" id="{F169823F-843F-1A4F-88B5-0A072C19C97F}"/>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2" name="Elipse 11">
                <a:extLst>
                  <a:ext uri="{FF2B5EF4-FFF2-40B4-BE49-F238E27FC236}">
                    <a16:creationId xmlns:a16="http://schemas.microsoft.com/office/drawing/2014/main" id="{2D561A28-8C8D-1A47-9228-CFC1B7905E74}"/>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3" name="Triángulo 12">
                <a:extLst>
                  <a:ext uri="{FF2B5EF4-FFF2-40B4-BE49-F238E27FC236}">
                    <a16:creationId xmlns:a16="http://schemas.microsoft.com/office/drawing/2014/main" id="{575BC6AF-0272-E046-8382-85FFC3A03A29}"/>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pic>
        <p:nvPicPr>
          <p:cNvPr id="14" name="Imagen 13">
            <a:extLst>
              <a:ext uri="{FF2B5EF4-FFF2-40B4-BE49-F238E27FC236}">
                <a16:creationId xmlns:a16="http://schemas.microsoft.com/office/drawing/2014/main" id="{8484BBB8-6CA3-3F4F-BA11-72A1A5F3B1B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87478" y="2511222"/>
            <a:ext cx="5769044" cy="2714844"/>
          </a:xfrm>
          <a:prstGeom prst="rect">
            <a:avLst/>
          </a:prstGeom>
        </p:spPr>
      </p:pic>
    </p:spTree>
    <p:extLst>
      <p:ext uri="{BB962C8B-B14F-4D97-AF65-F5344CB8AC3E}">
        <p14:creationId xmlns:p14="http://schemas.microsoft.com/office/powerpoint/2010/main" val="392320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DDC2F30-12B1-6046-95D3-D65F21B15344}"/>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F7BCC6D6-B4CA-F640-9876-32DB039BF0FC}"/>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MEGA PUERTO</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DE CHANCAY</a:t>
            </a:r>
          </a:p>
        </p:txBody>
      </p:sp>
      <p:pic>
        <p:nvPicPr>
          <p:cNvPr id="8" name="Imagen 7">
            <a:extLst>
              <a:ext uri="{FF2B5EF4-FFF2-40B4-BE49-F238E27FC236}">
                <a16:creationId xmlns:a16="http://schemas.microsoft.com/office/drawing/2014/main" id="{0BFF9510-F10B-8E43-A0A7-96784AE498FB}"/>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126562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9" y="919688"/>
            <a:ext cx="8172450" cy="569387"/>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MEGA PUERTO DE CHANCAY</a:t>
            </a:r>
            <a:endParaRPr lang="es-ES" sz="16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Inversión China de 1300 millones de dólares de inversión. Página oficial: </a:t>
            </a:r>
            <a:r>
              <a:rPr lang="es-ES" sz="1600" spc="-10" dirty="0">
                <a:solidFill>
                  <a:srgbClr val="7150A0"/>
                </a:solidFill>
                <a:cs typeface="Source Sans Pro"/>
              </a:rPr>
              <a:t>https://coscochancay.pe/</a:t>
            </a:r>
          </a:p>
        </p:txBody>
      </p:sp>
      <p:pic>
        <p:nvPicPr>
          <p:cNvPr id="4" name="Imagen 3">
            <a:extLst>
              <a:ext uri="{FF2B5EF4-FFF2-40B4-BE49-F238E27FC236}">
                <a16:creationId xmlns:a16="http://schemas.microsoft.com/office/drawing/2014/main" id="{A9E7AE8B-330F-F5C0-9CD3-C2D9CAA41E0C}"/>
              </a:ext>
            </a:extLst>
          </p:cNvPr>
          <p:cNvPicPr>
            <a:picLocks noChangeAspect="1"/>
          </p:cNvPicPr>
          <p:nvPr/>
        </p:nvPicPr>
        <p:blipFill>
          <a:blip r:embed="rId3"/>
          <a:stretch>
            <a:fillRect/>
          </a:stretch>
        </p:blipFill>
        <p:spPr>
          <a:xfrm>
            <a:off x="503238" y="1977376"/>
            <a:ext cx="8172450" cy="3250406"/>
          </a:xfrm>
          <a:prstGeom prst="rect">
            <a:avLst/>
          </a:prstGeom>
        </p:spPr>
      </p:pic>
      <p:sp>
        <p:nvSpPr>
          <p:cNvPr id="6" name="Rectangle 5">
            <a:extLst>
              <a:ext uri="{FF2B5EF4-FFF2-40B4-BE49-F238E27FC236}">
                <a16:creationId xmlns:a16="http://schemas.microsoft.com/office/drawing/2014/main" id="{CEC8AECE-B688-7045-A08D-F10FCC07AE0E}"/>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MEGA PUERTO DE CHANCAY</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5051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84EAC19-E9C7-904F-95A2-7B383FDC6C3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66317" y="866714"/>
            <a:ext cx="7611366" cy="3822174"/>
          </a:xfrm>
          <a:prstGeom prst="rect">
            <a:avLst/>
          </a:prstGeom>
        </p:spPr>
      </p:pic>
      <p:sp>
        <p:nvSpPr>
          <p:cNvPr id="6" name="CuadroTexto 5">
            <a:extLst>
              <a:ext uri="{FF2B5EF4-FFF2-40B4-BE49-F238E27FC236}">
                <a16:creationId xmlns:a16="http://schemas.microsoft.com/office/drawing/2014/main" id="{0801CCCD-EF81-304A-A042-9912A80AE670}"/>
              </a:ext>
            </a:extLst>
          </p:cNvPr>
          <p:cNvSpPr txBox="1"/>
          <p:nvPr/>
        </p:nvSpPr>
        <p:spPr>
          <a:xfrm>
            <a:off x="1499337" y="4371232"/>
            <a:ext cx="6001491" cy="461665"/>
          </a:xfrm>
          <a:prstGeom prst="rect">
            <a:avLst/>
          </a:prstGeom>
          <a:noFill/>
        </p:spPr>
        <p:txBody>
          <a:bodyPr wrap="square" lIns="0" tIns="0" rIns="0" bIns="0" rtlCol="0">
            <a:spAutoFit/>
          </a:bodyPr>
          <a:lstStyle/>
          <a:p>
            <a:pPr>
              <a:spcAft>
                <a:spcPts val="600"/>
              </a:spcAft>
            </a:pPr>
            <a:r>
              <a:rPr lang="es-ES" sz="1400" b="1" dirty="0">
                <a:latin typeface="Calibri" charset="0"/>
                <a:cs typeface="Calibri" charset="0"/>
              </a:rPr>
              <a:t>MEGAPUERTO DE CHANCAY, LA INVERSIÓN CHINA EN PERÚ</a:t>
            </a:r>
            <a:r>
              <a:rPr lang="es-ES_tradnl" sz="1400" b="1" dirty="0">
                <a:latin typeface="Calibri" charset="0"/>
                <a:ea typeface="Calibri" charset="0"/>
                <a:cs typeface="Calibri" charset="0"/>
              </a:rPr>
              <a:t> </a:t>
            </a:r>
          </a:p>
          <a:p>
            <a:pPr marL="177800" indent="44450"/>
            <a:r>
              <a:rPr lang="es-ES" sz="1100" dirty="0">
                <a:solidFill>
                  <a:schemeClr val="bg1">
                    <a:lumMod val="50000"/>
                  </a:schemeClr>
                </a:solidFill>
                <a:latin typeface="Calibri" charset="0"/>
                <a:cs typeface="Calibri" charset="0"/>
              </a:rPr>
              <a:t>https://</a:t>
            </a:r>
            <a:r>
              <a:rPr lang="es-ES" sz="1100" dirty="0" err="1">
                <a:solidFill>
                  <a:schemeClr val="bg1">
                    <a:lumMod val="50000"/>
                  </a:schemeClr>
                </a:solidFill>
                <a:latin typeface="Calibri" charset="0"/>
                <a:cs typeface="Calibri" charset="0"/>
              </a:rPr>
              <a:t>www.youtube.com</a:t>
            </a:r>
            <a:r>
              <a:rPr lang="es-ES" sz="1100" dirty="0">
                <a:solidFill>
                  <a:schemeClr val="bg1">
                    <a:lumMod val="50000"/>
                  </a:schemeClr>
                </a:solidFill>
                <a:latin typeface="Calibri" charset="0"/>
                <a:cs typeface="Calibri" charset="0"/>
              </a:rPr>
              <a:t>/</a:t>
            </a:r>
            <a:r>
              <a:rPr lang="es-ES" sz="1100" dirty="0" err="1">
                <a:solidFill>
                  <a:schemeClr val="bg1">
                    <a:lumMod val="50000"/>
                  </a:schemeClr>
                </a:solidFill>
                <a:latin typeface="Calibri" charset="0"/>
                <a:cs typeface="Calibri" charset="0"/>
              </a:rPr>
              <a:t>watch?v</a:t>
            </a:r>
            <a:r>
              <a:rPr lang="es-ES" sz="1100" dirty="0">
                <a:solidFill>
                  <a:schemeClr val="bg1">
                    <a:lumMod val="50000"/>
                  </a:schemeClr>
                </a:solidFill>
                <a:latin typeface="Calibri" charset="0"/>
                <a:cs typeface="Calibri" charset="0"/>
              </a:rPr>
              <a:t>=HmDiCpYH1PI</a:t>
            </a:r>
            <a:endParaRPr lang="es-PE" sz="1100" dirty="0">
              <a:solidFill>
                <a:schemeClr val="bg1">
                  <a:lumMod val="50000"/>
                </a:schemeClr>
              </a:solidFill>
              <a:latin typeface="Calibri" charset="0"/>
              <a:cs typeface="Calibri" charset="0"/>
            </a:endParaRPr>
          </a:p>
        </p:txBody>
      </p:sp>
      <p:sp>
        <p:nvSpPr>
          <p:cNvPr id="7" name="Rectángulo 6">
            <a:extLst>
              <a:ext uri="{FF2B5EF4-FFF2-40B4-BE49-F238E27FC236}">
                <a16:creationId xmlns:a16="http://schemas.microsoft.com/office/drawing/2014/main" id="{AD9861BD-7936-B541-ADB4-A20B63918705}"/>
              </a:ext>
            </a:extLst>
          </p:cNvPr>
          <p:cNvSpPr/>
          <p:nvPr/>
        </p:nvSpPr>
        <p:spPr>
          <a:xfrm>
            <a:off x="683568" y="481236"/>
            <a:ext cx="544831" cy="193899"/>
          </a:xfrm>
          <a:prstGeom prst="rect">
            <a:avLst/>
          </a:prstGeom>
        </p:spPr>
        <p:txBody>
          <a:bodyPr wrap="square" lIns="0" tIns="0" rIns="0" bIns="0">
            <a:spAutoFit/>
          </a:bodyPr>
          <a:lstStyle/>
          <a:p>
            <a:pPr>
              <a:lnSpc>
                <a:spcPct val="90000"/>
              </a:lnSpc>
              <a:spcBef>
                <a:spcPts val="0"/>
              </a:spcBef>
              <a:defRPr/>
            </a:pPr>
            <a:r>
              <a:rPr lang="es-PE" sz="1400" b="1" dirty="0">
                <a:solidFill>
                  <a:srgbClr val="00B1C3"/>
                </a:solidFill>
                <a:latin typeface="Calibri" charset="0"/>
                <a:ea typeface="Calibri" charset="0"/>
                <a:cs typeface="Calibri" charset="0"/>
              </a:rPr>
              <a:t>VIDEO</a:t>
            </a:r>
            <a:endParaRPr lang="es-ES" sz="1600" b="1" dirty="0">
              <a:solidFill>
                <a:srgbClr val="00B1C3"/>
              </a:solidFill>
              <a:latin typeface="Calibri" charset="0"/>
              <a:ea typeface="Calibri" charset="0"/>
              <a:cs typeface="Calibri" charset="0"/>
            </a:endParaRPr>
          </a:p>
        </p:txBody>
      </p:sp>
      <p:grpSp>
        <p:nvGrpSpPr>
          <p:cNvPr id="8" name="Agrupar 7">
            <a:extLst>
              <a:ext uri="{FF2B5EF4-FFF2-40B4-BE49-F238E27FC236}">
                <a16:creationId xmlns:a16="http://schemas.microsoft.com/office/drawing/2014/main" id="{E6A02B7B-0815-7D49-8479-53B38C90E403}"/>
              </a:ext>
            </a:extLst>
          </p:cNvPr>
          <p:cNvGrpSpPr/>
          <p:nvPr/>
        </p:nvGrpSpPr>
        <p:grpSpPr>
          <a:xfrm>
            <a:off x="514858" y="499074"/>
            <a:ext cx="131794" cy="132296"/>
            <a:chOff x="511902" y="912278"/>
            <a:chExt cx="281320" cy="282391"/>
          </a:xfrm>
        </p:grpSpPr>
        <p:sp>
          <p:nvSpPr>
            <p:cNvPr id="9" name="Elipse 8">
              <a:extLst>
                <a:ext uri="{FF2B5EF4-FFF2-40B4-BE49-F238E27FC236}">
                  <a16:creationId xmlns:a16="http://schemas.microsoft.com/office/drawing/2014/main" id="{ECB6F0C8-437C-0F43-9807-BDB13F418DB6}"/>
                </a:ext>
              </a:extLst>
            </p:cNvPr>
            <p:cNvSpPr/>
            <p:nvPr/>
          </p:nvSpPr>
          <p:spPr>
            <a:xfrm rot="5400000">
              <a:off x="511366" y="912814"/>
              <a:ext cx="282391" cy="281320"/>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0" name="Imagen 9">
              <a:extLst>
                <a:ext uri="{FF2B5EF4-FFF2-40B4-BE49-F238E27FC236}">
                  <a16:creationId xmlns:a16="http://schemas.microsoft.com/office/drawing/2014/main" id="{20E7111F-2CDC-2846-8019-0E14768A6C75}"/>
                </a:ext>
              </a:extLst>
            </p:cNvPr>
            <p:cNvPicPr>
              <a:picLocks noChangeAspect="1"/>
            </p:cNvPicPr>
            <p:nvPr/>
          </p:nvPicPr>
          <p:blipFill>
            <a:blip r:embed="rId4">
              <a:alphaModFix/>
              <a:lum bright="100000" contrast="100000"/>
            </a:blip>
            <a:stretch>
              <a:fillRect/>
            </a:stretch>
          </p:blipFill>
          <p:spPr>
            <a:xfrm rot="5400000">
              <a:off x="578093" y="979007"/>
              <a:ext cx="148937" cy="148937"/>
            </a:xfrm>
            <a:prstGeom prst="rect">
              <a:avLst/>
            </a:prstGeom>
          </p:spPr>
        </p:pic>
      </p:grpSp>
      <p:pic>
        <p:nvPicPr>
          <p:cNvPr id="11" name="Imagen 10">
            <a:extLst>
              <a:ext uri="{FF2B5EF4-FFF2-40B4-BE49-F238E27FC236}">
                <a16:creationId xmlns:a16="http://schemas.microsoft.com/office/drawing/2014/main" id="{FD9E3602-8CCD-1240-B477-CD17869D8D35}"/>
              </a:ext>
            </a:extLst>
          </p:cNvPr>
          <p:cNvPicPr>
            <a:picLocks noChangeAspect="1"/>
          </p:cNvPicPr>
          <p:nvPr/>
        </p:nvPicPr>
        <p:blipFill>
          <a:blip r:embed="rId5"/>
          <a:stretch>
            <a:fillRect/>
          </a:stretch>
        </p:blipFill>
        <p:spPr>
          <a:xfrm>
            <a:off x="1504950" y="4658654"/>
            <a:ext cx="185286" cy="177874"/>
          </a:xfrm>
          <a:prstGeom prst="rect">
            <a:avLst/>
          </a:prstGeom>
        </p:spPr>
      </p:pic>
      <p:pic>
        <p:nvPicPr>
          <p:cNvPr id="12" name="Imagen 11">
            <a:extLst>
              <a:ext uri="{FF2B5EF4-FFF2-40B4-BE49-F238E27FC236}">
                <a16:creationId xmlns:a16="http://schemas.microsoft.com/office/drawing/2014/main" id="{253EFB1F-2A3D-1947-A264-87161731AB8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644203" y="1142624"/>
            <a:ext cx="5856625" cy="2783333"/>
          </a:xfrm>
          <a:prstGeom prst="roundRect">
            <a:avLst/>
          </a:prstGeom>
        </p:spPr>
      </p:pic>
    </p:spTree>
    <p:extLst>
      <p:ext uri="{BB962C8B-B14F-4D97-AF65-F5344CB8AC3E}">
        <p14:creationId xmlns:p14="http://schemas.microsoft.com/office/powerpoint/2010/main" val="9337935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3889376" cy="4324261"/>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IMPACTO DEL FUTURO PUERTO DE CHANCAY EN LA ECONOMÍA</a:t>
            </a:r>
            <a:endParaRPr lang="es-ES" sz="1600" spc="-10" dirty="0">
              <a:solidFill>
                <a:srgbClr val="262626"/>
              </a:solidFill>
              <a:cs typeface="Source Sans Pro"/>
            </a:endParaRPr>
          </a:p>
          <a:p>
            <a:pPr marL="182563" indent="-171450">
              <a:spcAft>
                <a:spcPts val="600"/>
              </a:spcAft>
              <a:buSzPct val="100000"/>
              <a:buFont typeface="Arial" panose="020B0604020202020204" pitchFamily="34" charset="0"/>
              <a:buChar char="•"/>
              <a:tabLst>
                <a:tab pos="120650" algn="l"/>
              </a:tabLst>
            </a:pPr>
            <a:r>
              <a:rPr lang="es-ES" sz="1600" spc="-10" dirty="0">
                <a:solidFill>
                  <a:srgbClr val="262626"/>
                </a:solidFill>
                <a:cs typeface="Source Sans Pro"/>
              </a:rPr>
              <a:t>Será el prime centro logístico del Pacífico Sudamericano.</a:t>
            </a:r>
          </a:p>
          <a:p>
            <a:pPr marL="182563" indent="-171450">
              <a:spcAft>
                <a:spcPts val="600"/>
              </a:spcAft>
              <a:buSzPct val="100000"/>
              <a:buFont typeface="Arial" panose="020B0604020202020204" pitchFamily="34" charset="0"/>
              <a:buChar char="•"/>
              <a:tabLst>
                <a:tab pos="120650" algn="l"/>
              </a:tabLst>
            </a:pPr>
            <a:r>
              <a:rPr lang="es-ES" sz="1600" spc="-10" dirty="0">
                <a:solidFill>
                  <a:srgbClr val="262626"/>
                </a:solidFill>
                <a:cs typeface="Source Sans Pro"/>
              </a:rPr>
              <a:t>Contribución anual de 4,500 millones de dólares, equivalente a 1.8 del Producto Bruto Interno PBI.</a:t>
            </a:r>
          </a:p>
          <a:p>
            <a:pPr marL="182563" indent="-171450">
              <a:spcAft>
                <a:spcPts val="600"/>
              </a:spcAft>
              <a:buSzPct val="100000"/>
              <a:buFont typeface="Arial" panose="020B0604020202020204" pitchFamily="34" charset="0"/>
              <a:buChar char="•"/>
              <a:tabLst>
                <a:tab pos="120650" algn="l"/>
              </a:tabLst>
            </a:pPr>
            <a:r>
              <a:rPr lang="es-ES" sz="1600" spc="-10" dirty="0">
                <a:solidFill>
                  <a:srgbClr val="262626"/>
                </a:solidFill>
                <a:cs typeface="Source Sans Pro"/>
              </a:rPr>
              <a:t>Generará 7,500 empleos directos e indirectos.</a:t>
            </a:r>
          </a:p>
          <a:p>
            <a:pPr marL="182563" indent="-171450">
              <a:spcAft>
                <a:spcPts val="600"/>
              </a:spcAft>
              <a:buSzPct val="100000"/>
              <a:buFont typeface="Arial" panose="020B0604020202020204" pitchFamily="34" charset="0"/>
              <a:buChar char="•"/>
              <a:tabLst>
                <a:tab pos="120650" algn="l"/>
              </a:tabLst>
            </a:pPr>
            <a:r>
              <a:rPr lang="es-ES" sz="1600" spc="-10" dirty="0">
                <a:solidFill>
                  <a:srgbClr val="262626"/>
                </a:solidFill>
                <a:cs typeface="Source Sans Pro"/>
              </a:rPr>
              <a:t>Tendrá capacidad para recibir buques de más  de 18,000 contenedores de capacidad.</a:t>
            </a:r>
          </a:p>
          <a:p>
            <a:pPr marL="182563" indent="-171450">
              <a:spcAft>
                <a:spcPts val="600"/>
              </a:spcAft>
              <a:buSzPct val="100000"/>
              <a:buFont typeface="Arial" panose="020B0604020202020204" pitchFamily="34" charset="0"/>
              <a:buChar char="•"/>
              <a:tabLst>
                <a:tab pos="120650" algn="l"/>
              </a:tabLst>
            </a:pPr>
            <a:r>
              <a:rPr lang="es-ES" sz="1600" spc="-10" dirty="0">
                <a:solidFill>
                  <a:srgbClr val="262626"/>
                </a:solidFill>
                <a:cs typeface="Source Sans Pro"/>
              </a:rPr>
              <a:t>Permitirá descongestionar las vías de acceso al puerto del Callao generando oportunidades para la carga proveniente del oriente y sierra central, y elevando su competitividad frente a otros mercados.</a:t>
            </a:r>
          </a:p>
        </p:txBody>
      </p:sp>
      <p:pic>
        <p:nvPicPr>
          <p:cNvPr id="2" name="Imagen 1">
            <a:extLst>
              <a:ext uri="{FF2B5EF4-FFF2-40B4-BE49-F238E27FC236}">
                <a16:creationId xmlns:a16="http://schemas.microsoft.com/office/drawing/2014/main" id="{CDE163E7-D455-F98B-F3B8-BC505DF297A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6862" b="8014"/>
          <a:stretch/>
        </p:blipFill>
        <p:spPr>
          <a:xfrm>
            <a:off x="5069353" y="1717483"/>
            <a:ext cx="3304185" cy="2902226"/>
          </a:xfrm>
          <a:prstGeom prst="rect">
            <a:avLst/>
          </a:prstGeom>
        </p:spPr>
      </p:pic>
      <p:sp>
        <p:nvSpPr>
          <p:cNvPr id="6" name="Rectangle 5">
            <a:extLst>
              <a:ext uri="{FF2B5EF4-FFF2-40B4-BE49-F238E27FC236}">
                <a16:creationId xmlns:a16="http://schemas.microsoft.com/office/drawing/2014/main" id="{AB6EFDE6-24F7-F14F-BBBF-D9F87AB6D373}"/>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MEGA PUERTO DE CHANCAY</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5" name="object 7">
            <a:extLst>
              <a:ext uri="{FF2B5EF4-FFF2-40B4-BE49-F238E27FC236}">
                <a16:creationId xmlns:a16="http://schemas.microsoft.com/office/drawing/2014/main" id="{9BFA046E-E20B-9B40-8CC2-26AD82230D5F}"/>
              </a:ext>
            </a:extLst>
          </p:cNvPr>
          <p:cNvSpPr txBox="1"/>
          <p:nvPr/>
        </p:nvSpPr>
        <p:spPr>
          <a:xfrm>
            <a:off x="5254624" y="1348150"/>
            <a:ext cx="3421064" cy="369332"/>
          </a:xfrm>
          <a:prstGeom prst="rect">
            <a:avLst/>
          </a:prstGeom>
        </p:spPr>
        <p:txBody>
          <a:bodyPr vert="horz" wrap="square" lIns="0" tIns="0" rIns="0" bIns="0" rtlCol="0">
            <a:spAutoFit/>
          </a:bodyPr>
          <a:lstStyle/>
          <a:p>
            <a:pPr marL="11725">
              <a:buSzPct val="100000"/>
              <a:tabLst>
                <a:tab pos="121285" algn="l"/>
              </a:tabLst>
            </a:pPr>
            <a:r>
              <a:rPr lang="es-ES" sz="1200" b="1" spc="-10" dirty="0">
                <a:solidFill>
                  <a:srgbClr val="7150A0"/>
                </a:solidFill>
                <a:cs typeface="Source Sans Pro"/>
              </a:rPr>
              <a:t>PRODUCTO BRUTO INTERNO</a:t>
            </a:r>
          </a:p>
          <a:p>
            <a:pPr marL="11725">
              <a:buSzPct val="100000"/>
              <a:tabLst>
                <a:tab pos="121285" algn="l"/>
              </a:tabLst>
            </a:pPr>
            <a:r>
              <a:rPr lang="es-ES" sz="1200" b="1" spc="-10" dirty="0">
                <a:solidFill>
                  <a:srgbClr val="7150A0"/>
                </a:solidFill>
                <a:cs typeface="Source Sans Pro"/>
              </a:rPr>
              <a:t>(Var.%, anual)</a:t>
            </a:r>
            <a:endParaRPr lang="es-ES" sz="1200" spc="-10" dirty="0">
              <a:solidFill>
                <a:srgbClr val="7150A0"/>
              </a:solidFill>
              <a:cs typeface="Source Sans Pro"/>
            </a:endParaRPr>
          </a:p>
        </p:txBody>
      </p:sp>
      <p:sp>
        <p:nvSpPr>
          <p:cNvPr id="7" name="object 7">
            <a:extLst>
              <a:ext uri="{FF2B5EF4-FFF2-40B4-BE49-F238E27FC236}">
                <a16:creationId xmlns:a16="http://schemas.microsoft.com/office/drawing/2014/main" id="{4BC628EE-28D3-C44B-8D2C-232430594089}"/>
              </a:ext>
            </a:extLst>
          </p:cNvPr>
          <p:cNvSpPr txBox="1"/>
          <p:nvPr/>
        </p:nvSpPr>
        <p:spPr>
          <a:xfrm>
            <a:off x="5219698" y="4659464"/>
            <a:ext cx="3421064" cy="153888"/>
          </a:xfrm>
          <a:prstGeom prst="rect">
            <a:avLst/>
          </a:prstGeom>
        </p:spPr>
        <p:txBody>
          <a:bodyPr vert="horz" wrap="square" lIns="0" tIns="0" rIns="0" bIns="0" rtlCol="0">
            <a:spAutoFit/>
          </a:bodyPr>
          <a:lstStyle/>
          <a:p>
            <a:pPr marL="11725">
              <a:buSzPct val="100000"/>
              <a:tabLst>
                <a:tab pos="121285" algn="l"/>
              </a:tabLst>
            </a:pPr>
            <a:r>
              <a:rPr lang="es-ES" sz="1000" b="1" spc="-10" dirty="0">
                <a:solidFill>
                  <a:schemeClr val="bg1">
                    <a:lumMod val="50000"/>
                  </a:schemeClr>
                </a:solidFill>
                <a:cs typeface="Source Sans Pro"/>
              </a:rPr>
              <a:t>Fuente: </a:t>
            </a:r>
            <a:r>
              <a:rPr lang="es-ES" sz="1000" spc="-10" dirty="0">
                <a:solidFill>
                  <a:schemeClr val="bg1">
                    <a:lumMod val="50000"/>
                  </a:schemeClr>
                </a:solidFill>
                <a:cs typeface="Source Sans Pro"/>
              </a:rPr>
              <a:t>INEI Proyecciones: Estudios Económicos - </a:t>
            </a:r>
            <a:r>
              <a:rPr lang="es-ES" sz="1000" spc="-10" dirty="0" err="1">
                <a:solidFill>
                  <a:schemeClr val="bg1">
                    <a:lumMod val="50000"/>
                  </a:schemeClr>
                </a:solidFill>
                <a:cs typeface="Source Sans Pro"/>
              </a:rPr>
              <a:t>Scotiabank</a:t>
            </a:r>
            <a:endParaRPr lang="es-ES" sz="1000" spc="-10" dirty="0">
              <a:solidFill>
                <a:schemeClr val="bg1">
                  <a:lumMod val="50000"/>
                </a:schemeClr>
              </a:solidFill>
              <a:cs typeface="Source Sans Pro"/>
            </a:endParaRPr>
          </a:p>
        </p:txBody>
      </p:sp>
    </p:spTree>
    <p:extLst>
      <p:ext uri="{BB962C8B-B14F-4D97-AF65-F5344CB8AC3E}">
        <p14:creationId xmlns:p14="http://schemas.microsoft.com/office/powerpoint/2010/main" val="390236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CA0EB709-5CDE-0B4C-9EBE-1CAA18EC2D4F}"/>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ABADF5BB-1E8D-4E45-83C1-E7ADFF50719D}"/>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LIMA</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CARGO CITY</a:t>
            </a:r>
          </a:p>
        </p:txBody>
      </p:sp>
      <p:pic>
        <p:nvPicPr>
          <p:cNvPr id="8" name="Imagen 7">
            <a:extLst>
              <a:ext uri="{FF2B5EF4-FFF2-40B4-BE49-F238E27FC236}">
                <a16:creationId xmlns:a16="http://schemas.microsoft.com/office/drawing/2014/main" id="{1A19EE8C-2000-264E-980C-9E3707AD13B7}"/>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297918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8172450" cy="1554272"/>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LIMA CARGO CITY</a:t>
            </a:r>
            <a:endParaRPr lang="es-ES" sz="16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Es un Centro Logístico Aéreo ubicado en el Callo próximo al aeropuerto Jorge Chávez.</a:t>
            </a: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Ofrece los siguientes servicios: alquiler de oficinas y locales, oficinas de </a:t>
            </a:r>
            <a:r>
              <a:rPr lang="es-ES" sz="1600" i="1" spc="-10" dirty="0">
                <a:solidFill>
                  <a:srgbClr val="262626"/>
                </a:solidFill>
                <a:cs typeface="Source Sans Pro"/>
              </a:rPr>
              <a:t>coworking</a:t>
            </a:r>
            <a:r>
              <a:rPr lang="es-ES" sz="1600" spc="-10" dirty="0">
                <a:solidFill>
                  <a:srgbClr val="262626"/>
                </a:solidFill>
                <a:cs typeface="Source Sans Pro"/>
              </a:rPr>
              <a:t> y estacionamiento. Alquiler de espacios publicitarios y depósitos.</a:t>
            </a: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Empresas que operan en LCC: agentes de seguridad, agentes de aduana, operadores logísticos y agentes de carga y aerolíneas, </a:t>
            </a:r>
            <a:r>
              <a:rPr lang="es-ES" sz="1600" i="1" spc="-10" dirty="0">
                <a:solidFill>
                  <a:srgbClr val="262626"/>
                </a:solidFill>
                <a:cs typeface="Source Sans Pro"/>
              </a:rPr>
              <a:t>retail</a:t>
            </a:r>
            <a:r>
              <a:rPr lang="es-ES" sz="1600" spc="-10" dirty="0">
                <a:solidFill>
                  <a:srgbClr val="262626"/>
                </a:solidFill>
                <a:cs typeface="Source Sans Pro"/>
              </a:rPr>
              <a:t> – bancos, terminal aeroportuario.</a:t>
            </a:r>
          </a:p>
        </p:txBody>
      </p:sp>
      <p:pic>
        <p:nvPicPr>
          <p:cNvPr id="4" name="Imagen 3">
            <a:extLst>
              <a:ext uri="{FF2B5EF4-FFF2-40B4-BE49-F238E27FC236}">
                <a16:creationId xmlns:a16="http://schemas.microsoft.com/office/drawing/2014/main" id="{38A97178-40D9-9BA2-1148-B456B3C29B09}"/>
              </a:ext>
            </a:extLst>
          </p:cNvPr>
          <p:cNvPicPr>
            <a:picLocks noChangeAspect="1"/>
          </p:cNvPicPr>
          <p:nvPr/>
        </p:nvPicPr>
        <p:blipFill>
          <a:blip r:embed="rId3"/>
          <a:stretch>
            <a:fillRect/>
          </a:stretch>
        </p:blipFill>
        <p:spPr>
          <a:xfrm>
            <a:off x="3838503" y="2563077"/>
            <a:ext cx="1466993" cy="1009118"/>
          </a:xfrm>
          <a:prstGeom prst="rect">
            <a:avLst/>
          </a:prstGeom>
        </p:spPr>
      </p:pic>
      <p:sp>
        <p:nvSpPr>
          <p:cNvPr id="9" name="Rectangle 5">
            <a:extLst>
              <a:ext uri="{FF2B5EF4-FFF2-40B4-BE49-F238E27FC236}">
                <a16:creationId xmlns:a16="http://schemas.microsoft.com/office/drawing/2014/main" id="{E5F50D14-4B7E-6D4B-95DA-868B0F7F6E33}"/>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LIMA CARGO CITY</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5402BEDD-CC5F-D944-A64E-EDC46E439A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14427" y="3568411"/>
            <a:ext cx="2461261" cy="1665577"/>
          </a:xfrm>
          <a:prstGeom prst="rect">
            <a:avLst/>
          </a:prstGeom>
        </p:spPr>
      </p:pic>
      <p:pic>
        <p:nvPicPr>
          <p:cNvPr id="11" name="Imagen 10">
            <a:extLst>
              <a:ext uri="{FF2B5EF4-FFF2-40B4-BE49-F238E27FC236}">
                <a16:creationId xmlns:a16="http://schemas.microsoft.com/office/drawing/2014/main" id="{402F7C20-FAD4-D142-BE9D-09461F77852A}"/>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503238" y="3568411"/>
            <a:ext cx="5622586" cy="1665577"/>
          </a:xfrm>
          <a:prstGeom prst="rect">
            <a:avLst/>
          </a:prstGeom>
        </p:spPr>
      </p:pic>
    </p:spTree>
    <p:extLst>
      <p:ext uri="{BB962C8B-B14F-4D97-AF65-F5344CB8AC3E}">
        <p14:creationId xmlns:p14="http://schemas.microsoft.com/office/powerpoint/2010/main" val="293041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C133D63F-91EE-B348-838E-98F25A6DA6A0}"/>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1D0F586C-B753-7B4F-BCCF-320949F93F24}"/>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i="1" dirty="0">
                <a:solidFill>
                  <a:schemeClr val="bg1"/>
                </a:solidFill>
                <a:latin typeface="Graphik Regular" charset="0"/>
                <a:ea typeface="Graphik Regular" charset="0"/>
                <a:cs typeface="Graphik Regular" charset="0"/>
              </a:rPr>
              <a:t>CROSS DOCKING</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DIRECTO E INDIRECTO</a:t>
            </a:r>
          </a:p>
        </p:txBody>
      </p:sp>
      <p:pic>
        <p:nvPicPr>
          <p:cNvPr id="8" name="Imagen 7">
            <a:extLst>
              <a:ext uri="{FF2B5EF4-FFF2-40B4-BE49-F238E27FC236}">
                <a16:creationId xmlns:a16="http://schemas.microsoft.com/office/drawing/2014/main" id="{CF394464-19A8-A849-8531-B3080CED7F4C}"/>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291532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D7F44A2C-EDA4-314D-91D0-BE4A2CC59D30}"/>
              </a:ext>
            </a:extLst>
          </p:cNvPr>
          <p:cNvSpPr/>
          <p:nvPr/>
        </p:nvSpPr>
        <p:spPr>
          <a:xfrm>
            <a:off x="4751388" y="912813"/>
            <a:ext cx="3924300" cy="4321175"/>
          </a:xfrm>
          <a:prstGeom prst="rect">
            <a:avLst/>
          </a:prstGeom>
          <a:solidFill>
            <a:srgbClr val="F3F8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3" name="object 7"/>
          <p:cNvSpPr txBox="1"/>
          <p:nvPr/>
        </p:nvSpPr>
        <p:spPr>
          <a:xfrm>
            <a:off x="503237" y="912813"/>
            <a:ext cx="3889376" cy="3185487"/>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DEFINICIÓN DE </a:t>
            </a:r>
            <a:r>
              <a:rPr lang="es-ES" sz="1600" b="1" i="1" spc="-10" dirty="0">
                <a:solidFill>
                  <a:srgbClr val="262626"/>
                </a:solidFill>
                <a:cs typeface="Source Sans Pro"/>
              </a:rPr>
              <a:t>CROSS DOCKING</a:t>
            </a:r>
            <a:endParaRPr lang="es-ES" sz="1600" spc="-10" dirty="0">
              <a:solidFill>
                <a:srgbClr val="262626"/>
              </a:solidFill>
              <a:cs typeface="Source Sans Pro"/>
            </a:endParaRPr>
          </a:p>
          <a:p>
            <a:pPr marL="182563" indent="-171450">
              <a:spcAft>
                <a:spcPts val="600"/>
              </a:spcAft>
              <a:buSzPct val="100000"/>
              <a:buFont typeface="Arial" panose="020B0604020202020204" pitchFamily="34" charset="0"/>
              <a:buChar char="•"/>
              <a:tabLst>
                <a:tab pos="120650" algn="l"/>
              </a:tabLst>
            </a:pPr>
            <a:r>
              <a:rPr lang="es-ES" sz="1600" spc="-10" dirty="0">
                <a:solidFill>
                  <a:srgbClr val="262626"/>
                </a:solidFill>
                <a:cs typeface="Source Sans Pro"/>
              </a:rPr>
              <a:t>Hace referencia a un tipo de preparación de pedidos en el que la mercadería se distribuye directamente al usuario sin pasar por un periodo de almacenamiento previo.</a:t>
            </a:r>
          </a:p>
          <a:p>
            <a:pPr marL="182563" indent="-171450">
              <a:spcAft>
                <a:spcPts val="600"/>
              </a:spcAft>
              <a:buSzPct val="100000"/>
              <a:buFont typeface="Arial" panose="020B0604020202020204" pitchFamily="34" charset="0"/>
              <a:buChar char="•"/>
              <a:tabLst>
                <a:tab pos="120650" algn="l"/>
              </a:tabLst>
            </a:pPr>
            <a:r>
              <a:rPr lang="es-ES" sz="1600" spc="-10" dirty="0">
                <a:solidFill>
                  <a:srgbClr val="262626"/>
                </a:solidFill>
                <a:cs typeface="Source Sans Pro"/>
              </a:rPr>
              <a:t>El </a:t>
            </a:r>
            <a:r>
              <a:rPr lang="es-ES" sz="1600" i="1" spc="-10" dirty="0">
                <a:solidFill>
                  <a:srgbClr val="262626"/>
                </a:solidFill>
                <a:cs typeface="Source Sans Pro"/>
              </a:rPr>
              <a:t>cross docking </a:t>
            </a:r>
            <a:r>
              <a:rPr lang="es-ES" sz="1600" spc="-10" dirty="0">
                <a:solidFill>
                  <a:srgbClr val="262626"/>
                </a:solidFill>
                <a:cs typeface="Source Sans Pro"/>
              </a:rPr>
              <a:t>puede adaptarse a cualquiera mercadería: poco importa que sean materias primas, artículos terminados o componentes destinados a fábricas, tiendas físicas o clientes finales.</a:t>
            </a:r>
          </a:p>
          <a:p>
            <a:pPr marL="182563" indent="-171450">
              <a:spcAft>
                <a:spcPts val="600"/>
              </a:spcAft>
              <a:buSzPct val="100000"/>
              <a:buFont typeface="Arial" panose="020B0604020202020204" pitchFamily="34" charset="0"/>
              <a:buChar char="•"/>
              <a:tabLst>
                <a:tab pos="120650" algn="l"/>
              </a:tabLst>
            </a:pPr>
            <a:r>
              <a:rPr lang="es-ES" sz="1600" spc="-10" dirty="0">
                <a:solidFill>
                  <a:srgbClr val="262626"/>
                </a:solidFill>
                <a:cs typeface="Source Sans Pro"/>
              </a:rPr>
              <a:t>La mercadería permanece en el almacén por muy poco tiempo después de su recepción.</a:t>
            </a:r>
          </a:p>
        </p:txBody>
      </p:sp>
      <p:sp>
        <p:nvSpPr>
          <p:cNvPr id="6" name="Rectangle 5">
            <a:extLst>
              <a:ext uri="{FF2B5EF4-FFF2-40B4-BE49-F238E27FC236}">
                <a16:creationId xmlns:a16="http://schemas.microsoft.com/office/drawing/2014/main" id="{556D5E85-EB05-2B47-A9F7-455390860024}"/>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i="1" dirty="0">
                <a:solidFill>
                  <a:schemeClr val="bg1">
                    <a:lumMod val="65000"/>
                  </a:schemeClr>
                </a:solidFill>
                <a:latin typeface="Calibri" panose="020F0502020204030204" pitchFamily="34" charset="0"/>
                <a:cs typeface="Calibri" panose="020F0502020204030204" pitchFamily="34" charset="0"/>
              </a:rPr>
              <a:t>CROSS DOCKING </a:t>
            </a:r>
            <a:r>
              <a:rPr lang="en-US" sz="1000" dirty="0">
                <a:solidFill>
                  <a:schemeClr val="bg1">
                    <a:lumMod val="65000"/>
                  </a:schemeClr>
                </a:solidFill>
                <a:latin typeface="Calibri" panose="020F0502020204030204" pitchFamily="34" charset="0"/>
                <a:cs typeface="Calibri" panose="020F0502020204030204" pitchFamily="34" charset="0"/>
              </a:rPr>
              <a:t>DIRECTO E INDIRECTO</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C9132AB4-E7A1-E54B-8627-C5BAEDFDE2B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933010" y="2095727"/>
            <a:ext cx="3599556" cy="1991244"/>
          </a:xfrm>
          <a:prstGeom prst="rect">
            <a:avLst/>
          </a:prstGeom>
        </p:spPr>
      </p:pic>
    </p:spTree>
    <p:extLst>
      <p:ext uri="{BB962C8B-B14F-4D97-AF65-F5344CB8AC3E}">
        <p14:creationId xmlns:p14="http://schemas.microsoft.com/office/powerpoint/2010/main" val="9441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1781918" cy="492443"/>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PROCESO DEL </a:t>
            </a:r>
            <a:r>
              <a:rPr lang="es-ES" sz="1600" b="1" i="1" spc="-10" dirty="0">
                <a:solidFill>
                  <a:srgbClr val="262626"/>
                </a:solidFill>
                <a:cs typeface="Source Sans Pro"/>
              </a:rPr>
              <a:t>CROSS DOCKING</a:t>
            </a:r>
            <a:endParaRPr lang="es-ES" sz="1600" i="1" spc="-10" dirty="0">
              <a:solidFill>
                <a:srgbClr val="262626"/>
              </a:solidFill>
              <a:cs typeface="Source Sans Pro"/>
            </a:endParaRPr>
          </a:p>
        </p:txBody>
      </p:sp>
      <p:sp>
        <p:nvSpPr>
          <p:cNvPr id="6" name="Rectangle 5">
            <a:extLst>
              <a:ext uri="{FF2B5EF4-FFF2-40B4-BE49-F238E27FC236}">
                <a16:creationId xmlns:a16="http://schemas.microsoft.com/office/drawing/2014/main" id="{8498CE93-880A-2F47-9869-82A8B1D50693}"/>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i="1" dirty="0">
                <a:solidFill>
                  <a:schemeClr val="bg1">
                    <a:lumMod val="65000"/>
                  </a:schemeClr>
                </a:solidFill>
                <a:latin typeface="Calibri" panose="020F0502020204030204" pitchFamily="34" charset="0"/>
                <a:cs typeface="Calibri" panose="020F0502020204030204" pitchFamily="34" charset="0"/>
              </a:rPr>
              <a:t>CROSS DOCKING </a:t>
            </a:r>
            <a:r>
              <a:rPr lang="en-US" sz="1000" dirty="0">
                <a:solidFill>
                  <a:schemeClr val="bg1">
                    <a:lumMod val="65000"/>
                  </a:schemeClr>
                </a:solidFill>
                <a:latin typeface="Calibri" panose="020F0502020204030204" pitchFamily="34" charset="0"/>
                <a:cs typeface="Calibri" panose="020F0502020204030204" pitchFamily="34" charset="0"/>
              </a:rPr>
              <a:t>DIRECTO E INDIRECTO</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43684254-640A-AF49-A1B6-27EAC24AF79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900709" y="912813"/>
            <a:ext cx="5731952" cy="4048801"/>
          </a:xfrm>
          <a:prstGeom prst="rect">
            <a:avLst/>
          </a:prstGeom>
        </p:spPr>
      </p:pic>
    </p:spTree>
    <p:extLst>
      <p:ext uri="{BB962C8B-B14F-4D97-AF65-F5344CB8AC3E}">
        <p14:creationId xmlns:p14="http://schemas.microsoft.com/office/powerpoint/2010/main" val="54357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8197232" cy="246221"/>
          </a:xfrm>
          <a:prstGeom prst="rect">
            <a:avLst/>
          </a:prstGeom>
        </p:spPr>
        <p:txBody>
          <a:bodyPr vert="horz" wrap="square" lIns="0" tIns="0" rIns="0" bIns="0" rtlCol="0">
            <a:spAutoFit/>
          </a:bodyPr>
          <a:lstStyle/>
          <a:p>
            <a:pPr marL="11725">
              <a:buSzPct val="100000"/>
              <a:tabLst>
                <a:tab pos="121285" algn="l"/>
              </a:tabLst>
            </a:pPr>
            <a:r>
              <a:rPr lang="es-ES" sz="1600" b="1" i="1" spc="-10" dirty="0">
                <a:solidFill>
                  <a:srgbClr val="262626"/>
                </a:solidFill>
                <a:cs typeface="Source Sans Pro"/>
              </a:rPr>
              <a:t>CROSS DOCKING </a:t>
            </a:r>
            <a:r>
              <a:rPr lang="es-ES" sz="1600" b="1" spc="-10" dirty="0">
                <a:solidFill>
                  <a:srgbClr val="262626"/>
                </a:solidFill>
                <a:cs typeface="Source Sans Pro"/>
              </a:rPr>
              <a:t>DIRECTO E INDIRECTO</a:t>
            </a:r>
            <a:endParaRPr lang="es-PE" sz="1600" b="1" spc="-10" dirty="0">
              <a:solidFill>
                <a:srgbClr val="262626"/>
              </a:solidFill>
              <a:cs typeface="Source Sans Pro"/>
            </a:endParaRPr>
          </a:p>
        </p:txBody>
      </p:sp>
      <p:sp>
        <p:nvSpPr>
          <p:cNvPr id="12" name="Rectangle 5">
            <a:extLst>
              <a:ext uri="{FF2B5EF4-FFF2-40B4-BE49-F238E27FC236}">
                <a16:creationId xmlns:a16="http://schemas.microsoft.com/office/drawing/2014/main" id="{7371B9F8-CCEF-1243-B4C2-A9A971DC11E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i="1" dirty="0">
                <a:solidFill>
                  <a:schemeClr val="bg1">
                    <a:lumMod val="65000"/>
                  </a:schemeClr>
                </a:solidFill>
                <a:latin typeface="Calibri" panose="020F0502020204030204" pitchFamily="34" charset="0"/>
                <a:cs typeface="Calibri" panose="020F0502020204030204" pitchFamily="34" charset="0"/>
              </a:rPr>
              <a:t>CROSS DOCKING </a:t>
            </a:r>
            <a:r>
              <a:rPr lang="en-US" sz="1000" dirty="0">
                <a:solidFill>
                  <a:schemeClr val="bg1">
                    <a:lumMod val="65000"/>
                  </a:schemeClr>
                </a:solidFill>
                <a:latin typeface="Calibri" panose="020F0502020204030204" pitchFamily="34" charset="0"/>
                <a:cs typeface="Calibri" panose="020F0502020204030204" pitchFamily="34" charset="0"/>
              </a:rPr>
              <a:t>DIRECTO E INDIRECTO</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3" name="Rectángulo redondeado 12">
            <a:extLst>
              <a:ext uri="{FF2B5EF4-FFF2-40B4-BE49-F238E27FC236}">
                <a16:creationId xmlns:a16="http://schemas.microsoft.com/office/drawing/2014/main" id="{3088EEE6-0D55-C94C-9F1D-5E7ACB3D2AC2}"/>
              </a:ext>
            </a:extLst>
          </p:cNvPr>
          <p:cNvSpPr/>
          <p:nvPr/>
        </p:nvSpPr>
        <p:spPr>
          <a:xfrm>
            <a:off x="1595465" y="2301703"/>
            <a:ext cx="6753213" cy="1270975"/>
          </a:xfrm>
          <a:prstGeom prst="roundRect">
            <a:avLst/>
          </a:prstGeom>
          <a:solidFill>
            <a:srgbClr val="FCC8C4"/>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marL="134938" indent="-134938">
              <a:buClr>
                <a:srgbClr val="EE4639"/>
              </a:buClr>
              <a:buFont typeface="Arial" charset="0"/>
              <a:buChar char="•"/>
            </a:pPr>
            <a:r>
              <a:rPr lang="es-ES" sz="1400" dirty="0">
                <a:solidFill>
                  <a:schemeClr val="tx1"/>
                </a:solidFill>
                <a:latin typeface="Calibri" charset="0"/>
                <a:cs typeface="Calibri" charset="0"/>
              </a:rPr>
              <a:t>Es aquel que se usa con productos de alto movimiento y dimensiones reducidas con muchas referencias. El proceso empieza recibiendo la mercancía y transportándola a los vehículos en el muelle de salida en cajas, pallets, o lo que hayan acordado proveedor-cliente. En el </a:t>
            </a:r>
            <a:r>
              <a:rPr lang="es-ES" sz="1400" i="1" dirty="0" err="1">
                <a:solidFill>
                  <a:schemeClr val="tx1"/>
                </a:solidFill>
                <a:latin typeface="Calibri" charset="0"/>
                <a:cs typeface="Calibri" charset="0"/>
              </a:rPr>
              <a:t>cross</a:t>
            </a:r>
            <a:r>
              <a:rPr lang="es-ES" sz="1400" i="1" dirty="0">
                <a:solidFill>
                  <a:schemeClr val="tx1"/>
                </a:solidFill>
                <a:latin typeface="Calibri" charset="0"/>
                <a:cs typeface="Calibri" charset="0"/>
              </a:rPr>
              <a:t> </a:t>
            </a:r>
            <a:r>
              <a:rPr lang="es-ES" sz="1400" i="1" dirty="0" err="1">
                <a:solidFill>
                  <a:schemeClr val="tx1"/>
                </a:solidFill>
                <a:latin typeface="Calibri" charset="0"/>
                <a:cs typeface="Calibri" charset="0"/>
              </a:rPr>
              <a:t>docking</a:t>
            </a:r>
            <a:r>
              <a:rPr lang="es-ES" sz="1400" i="1" dirty="0">
                <a:solidFill>
                  <a:schemeClr val="tx1"/>
                </a:solidFill>
                <a:latin typeface="Calibri" charset="0"/>
                <a:cs typeface="Calibri" charset="0"/>
              </a:rPr>
              <a:t> </a:t>
            </a:r>
            <a:r>
              <a:rPr lang="es-ES" sz="1400" dirty="0">
                <a:solidFill>
                  <a:schemeClr val="tx1"/>
                </a:solidFill>
                <a:latin typeface="Calibri" charset="0"/>
                <a:cs typeface="Calibri" charset="0"/>
              </a:rPr>
              <a:t>directo la manipulación de la mercadería es mínima.</a:t>
            </a:r>
          </a:p>
        </p:txBody>
      </p:sp>
      <p:sp>
        <p:nvSpPr>
          <p:cNvPr id="14" name="Redondear rectángulo de esquina del mismo lado 13">
            <a:extLst>
              <a:ext uri="{FF2B5EF4-FFF2-40B4-BE49-F238E27FC236}">
                <a16:creationId xmlns:a16="http://schemas.microsoft.com/office/drawing/2014/main" id="{5A6204B9-CA72-114A-881C-97E73B0AC68C}"/>
              </a:ext>
            </a:extLst>
          </p:cNvPr>
          <p:cNvSpPr/>
          <p:nvPr/>
        </p:nvSpPr>
        <p:spPr>
          <a:xfrm rot="16200000">
            <a:off x="1033443" y="2246273"/>
            <a:ext cx="1270976" cy="1381837"/>
          </a:xfrm>
          <a:prstGeom prst="round2Same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6" name="CuadroTexto 15">
            <a:extLst>
              <a:ext uri="{FF2B5EF4-FFF2-40B4-BE49-F238E27FC236}">
                <a16:creationId xmlns:a16="http://schemas.microsoft.com/office/drawing/2014/main" id="{DCCF59C2-1C0C-0749-BA0E-5BF277F07AA8}"/>
              </a:ext>
            </a:extLst>
          </p:cNvPr>
          <p:cNvSpPr txBox="1"/>
          <p:nvPr/>
        </p:nvSpPr>
        <p:spPr>
          <a:xfrm>
            <a:off x="978012" y="2609210"/>
            <a:ext cx="1381838" cy="692497"/>
          </a:xfrm>
          <a:prstGeom prst="rect">
            <a:avLst/>
          </a:prstGeom>
          <a:noFill/>
        </p:spPr>
        <p:txBody>
          <a:bodyPr wrap="square">
            <a:spAutoFit/>
          </a:bodyPr>
          <a:lstStyle/>
          <a:p>
            <a:pPr algn="ctr"/>
            <a:r>
              <a:rPr lang="es-ES_tradnl" sz="1300" b="1" i="1" dirty="0">
                <a:solidFill>
                  <a:schemeClr val="bg1"/>
                </a:solidFill>
                <a:ea typeface="Arial" charset="0"/>
                <a:cs typeface="Arial" charset="0"/>
              </a:rPr>
              <a:t>Cross </a:t>
            </a:r>
            <a:r>
              <a:rPr lang="es-ES_tradnl" sz="1300" b="1" i="1" dirty="0" err="1">
                <a:solidFill>
                  <a:schemeClr val="bg1"/>
                </a:solidFill>
                <a:ea typeface="Arial" charset="0"/>
                <a:cs typeface="Arial" charset="0"/>
              </a:rPr>
              <a:t>docking</a:t>
            </a:r>
            <a:r>
              <a:rPr lang="es-ES_tradnl" sz="1300" b="1" i="1" dirty="0">
                <a:solidFill>
                  <a:schemeClr val="bg1"/>
                </a:solidFill>
                <a:ea typeface="Arial" charset="0"/>
                <a:cs typeface="Arial" charset="0"/>
              </a:rPr>
              <a:t> </a:t>
            </a:r>
            <a:r>
              <a:rPr lang="es-ES_tradnl" sz="1300" b="1" dirty="0">
                <a:solidFill>
                  <a:schemeClr val="bg1"/>
                </a:solidFill>
                <a:ea typeface="Arial" charset="0"/>
                <a:cs typeface="Arial" charset="0"/>
              </a:rPr>
              <a:t>directo o inmediato</a:t>
            </a:r>
          </a:p>
        </p:txBody>
      </p:sp>
      <p:sp>
        <p:nvSpPr>
          <p:cNvPr id="17" name="Rectángulo redondeado 16">
            <a:extLst>
              <a:ext uri="{FF2B5EF4-FFF2-40B4-BE49-F238E27FC236}">
                <a16:creationId xmlns:a16="http://schemas.microsoft.com/office/drawing/2014/main" id="{AA082E24-708A-7441-83D0-8E1B300C685B}"/>
              </a:ext>
            </a:extLst>
          </p:cNvPr>
          <p:cNvSpPr/>
          <p:nvPr/>
        </p:nvSpPr>
        <p:spPr>
          <a:xfrm>
            <a:off x="1595465" y="3701132"/>
            <a:ext cx="6753213" cy="1270975"/>
          </a:xfrm>
          <a:prstGeom prst="roundRect">
            <a:avLst/>
          </a:prstGeom>
          <a:solidFill>
            <a:srgbClr val="FCC8C4"/>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marL="134938" indent="-134938">
              <a:buClr>
                <a:srgbClr val="EE4639"/>
              </a:buClr>
              <a:buFont typeface="Arial" charset="0"/>
              <a:buChar char="•"/>
            </a:pPr>
            <a:r>
              <a:rPr lang="es-ES" sz="1400" dirty="0">
                <a:solidFill>
                  <a:schemeClr val="tx1"/>
                </a:solidFill>
                <a:latin typeface="Calibri" charset="0"/>
                <a:cs typeface="Calibri" charset="0"/>
              </a:rPr>
              <a:t>La mercancía se recibe y es enviada a un centro de distribución en un área de acondicionamiento. Aquí se organizan y etiquetan construyendo unidades logísticas que podrán ser enviadas al cliente una vez estén listas.</a:t>
            </a:r>
          </a:p>
        </p:txBody>
      </p:sp>
      <p:sp>
        <p:nvSpPr>
          <p:cNvPr id="18" name="Redondear rectángulo de esquina del mismo lado 17">
            <a:extLst>
              <a:ext uri="{FF2B5EF4-FFF2-40B4-BE49-F238E27FC236}">
                <a16:creationId xmlns:a16="http://schemas.microsoft.com/office/drawing/2014/main" id="{A35F1818-E42B-7F47-9F83-24705D567E53}"/>
              </a:ext>
            </a:extLst>
          </p:cNvPr>
          <p:cNvSpPr/>
          <p:nvPr/>
        </p:nvSpPr>
        <p:spPr>
          <a:xfrm rot="16200000">
            <a:off x="1033443" y="3645702"/>
            <a:ext cx="1270976" cy="1381837"/>
          </a:xfrm>
          <a:prstGeom prst="round2Same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9" name="CuadroTexto 18">
            <a:extLst>
              <a:ext uri="{FF2B5EF4-FFF2-40B4-BE49-F238E27FC236}">
                <a16:creationId xmlns:a16="http://schemas.microsoft.com/office/drawing/2014/main" id="{8E308C16-C894-FC44-935B-57FCC60444E8}"/>
              </a:ext>
            </a:extLst>
          </p:cNvPr>
          <p:cNvSpPr txBox="1"/>
          <p:nvPr/>
        </p:nvSpPr>
        <p:spPr>
          <a:xfrm>
            <a:off x="978012" y="4008639"/>
            <a:ext cx="1381838" cy="692497"/>
          </a:xfrm>
          <a:prstGeom prst="rect">
            <a:avLst/>
          </a:prstGeom>
          <a:noFill/>
        </p:spPr>
        <p:txBody>
          <a:bodyPr wrap="square">
            <a:spAutoFit/>
          </a:bodyPr>
          <a:lstStyle/>
          <a:p>
            <a:pPr algn="ctr"/>
            <a:r>
              <a:rPr lang="es-ES_tradnl" sz="1300" b="1" i="1" dirty="0">
                <a:solidFill>
                  <a:schemeClr val="bg1"/>
                </a:solidFill>
                <a:ea typeface="Arial" charset="0"/>
                <a:cs typeface="Arial" charset="0"/>
              </a:rPr>
              <a:t>Cross </a:t>
            </a:r>
            <a:r>
              <a:rPr lang="es-ES_tradnl" sz="1300" b="1" i="1" dirty="0" err="1">
                <a:solidFill>
                  <a:schemeClr val="bg1"/>
                </a:solidFill>
                <a:ea typeface="Arial" charset="0"/>
                <a:cs typeface="Arial" charset="0"/>
              </a:rPr>
              <a:t>docking</a:t>
            </a:r>
            <a:r>
              <a:rPr lang="es-ES_tradnl" sz="1300" b="1" i="1">
                <a:solidFill>
                  <a:schemeClr val="bg1"/>
                </a:solidFill>
                <a:ea typeface="Arial" charset="0"/>
                <a:cs typeface="Arial" charset="0"/>
              </a:rPr>
              <a:t> </a:t>
            </a:r>
            <a:r>
              <a:rPr lang="es-ES_tradnl" sz="1300" b="1">
                <a:solidFill>
                  <a:schemeClr val="bg1"/>
                </a:solidFill>
                <a:ea typeface="Arial" charset="0"/>
                <a:cs typeface="Arial" charset="0"/>
              </a:rPr>
              <a:t>indirecto </a:t>
            </a:r>
            <a:r>
              <a:rPr lang="es-ES_tradnl" sz="1300" b="1" dirty="0">
                <a:solidFill>
                  <a:schemeClr val="bg1"/>
                </a:solidFill>
                <a:ea typeface="Arial" charset="0"/>
                <a:cs typeface="Arial" charset="0"/>
              </a:rPr>
              <a:t>o consolidado</a:t>
            </a:r>
          </a:p>
        </p:txBody>
      </p:sp>
      <p:pic>
        <p:nvPicPr>
          <p:cNvPr id="21" name="Imagen 20">
            <a:extLst>
              <a:ext uri="{FF2B5EF4-FFF2-40B4-BE49-F238E27FC236}">
                <a16:creationId xmlns:a16="http://schemas.microsoft.com/office/drawing/2014/main" id="{07183353-E9E6-4E45-BB72-D72525AA859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0122" y="652299"/>
            <a:ext cx="1915598" cy="1617955"/>
          </a:xfrm>
          <a:prstGeom prst="rect">
            <a:avLst/>
          </a:prstGeom>
        </p:spPr>
      </p:pic>
    </p:spTree>
    <p:extLst>
      <p:ext uri="{BB962C8B-B14F-4D97-AF65-F5344CB8AC3E}">
        <p14:creationId xmlns:p14="http://schemas.microsoft.com/office/powerpoint/2010/main" val="300067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1341" y="826950"/>
            <a:ext cx="7973753" cy="1231106"/>
          </a:xfrm>
          <a:prstGeom prst="rect">
            <a:avLst/>
          </a:prstGeom>
        </p:spPr>
        <p:txBody>
          <a:bodyPr vert="horz" wrap="square" lIns="0" tIns="0" rIns="0" bIns="0" rtlCol="0">
            <a:spAutoFit/>
          </a:bodyPr>
          <a:lstStyle/>
          <a:p>
            <a:pPr marL="11725">
              <a:buSzPct val="100000"/>
              <a:tabLst>
                <a:tab pos="121285" algn="l"/>
              </a:tabLst>
            </a:pPr>
            <a:r>
              <a:rPr lang="es-ES" sz="1600" b="1" spc="-10" dirty="0">
                <a:solidFill>
                  <a:srgbClr val="262626"/>
                </a:solidFill>
                <a:cs typeface="Source Sans Pro"/>
              </a:rPr>
              <a:t>MOVIMIENTO DE MATERIALES ENTRE ESLABONES EN LA CADENA DE SUMINISTROS</a:t>
            </a:r>
            <a:endParaRPr lang="es-PE" sz="1600" b="1" spc="-10" dirty="0">
              <a:solidFill>
                <a:srgbClr val="262626"/>
              </a:solidFill>
              <a:cs typeface="Source Sans Pro"/>
            </a:endParaRPr>
          </a:p>
          <a:p>
            <a:pPr marL="11725">
              <a:buSzPct val="100000"/>
              <a:tabLst>
                <a:tab pos="121285" algn="l"/>
              </a:tabLst>
            </a:pPr>
            <a:endParaRPr lang="es-PE" sz="1600"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Los materiales se mueven desde plantas de manufactura hasta los centros de distribución y luego hasta los mercados siguiendo la red de la cadena de suministros. En los primeros eslabones el transporte es de materias primas y desde las plantas hacia el mercado es de producto terminado. </a:t>
            </a:r>
            <a:endParaRPr lang="es-PE" sz="1600" spc="-10" dirty="0">
              <a:solidFill>
                <a:srgbClr val="262626"/>
              </a:solidFill>
              <a:cs typeface="Source Sans Pro"/>
            </a:endParaRPr>
          </a:p>
        </p:txBody>
      </p:sp>
      <p:sp>
        <p:nvSpPr>
          <p:cNvPr id="37" name="Rectangle 5">
            <a:extLst>
              <a:ext uri="{FF2B5EF4-FFF2-40B4-BE49-F238E27FC236}">
                <a16:creationId xmlns:a16="http://schemas.microsoft.com/office/drawing/2014/main" id="{73AE963B-DB8C-2A46-AA70-31BE456D06A6}"/>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78" name="Grupo 77">
            <a:extLst>
              <a:ext uri="{FF2B5EF4-FFF2-40B4-BE49-F238E27FC236}">
                <a16:creationId xmlns:a16="http://schemas.microsoft.com/office/drawing/2014/main" id="{B225B5CD-389A-6642-912B-F38A93B045D1}"/>
              </a:ext>
            </a:extLst>
          </p:cNvPr>
          <p:cNvGrpSpPr/>
          <p:nvPr/>
        </p:nvGrpSpPr>
        <p:grpSpPr>
          <a:xfrm>
            <a:off x="790863" y="2370275"/>
            <a:ext cx="7562274" cy="2705041"/>
            <a:chOff x="940364" y="2406748"/>
            <a:chExt cx="7562274" cy="2705041"/>
          </a:xfrm>
        </p:grpSpPr>
        <p:grpSp>
          <p:nvGrpSpPr>
            <p:cNvPr id="44" name="Grupo 43">
              <a:extLst>
                <a:ext uri="{FF2B5EF4-FFF2-40B4-BE49-F238E27FC236}">
                  <a16:creationId xmlns:a16="http://schemas.microsoft.com/office/drawing/2014/main" id="{55E2A820-71BE-D54D-896D-4205DFF258FD}"/>
                </a:ext>
              </a:extLst>
            </p:cNvPr>
            <p:cNvGrpSpPr/>
            <p:nvPr/>
          </p:nvGrpSpPr>
          <p:grpSpPr>
            <a:xfrm>
              <a:off x="940364" y="3502595"/>
              <a:ext cx="7562274" cy="1609194"/>
              <a:chOff x="790863" y="1410761"/>
              <a:chExt cx="7562274" cy="1609194"/>
            </a:xfrm>
          </p:grpSpPr>
          <p:cxnSp>
            <p:nvCxnSpPr>
              <p:cNvPr id="49" name="Conector recto de flecha 48">
                <a:extLst>
                  <a:ext uri="{FF2B5EF4-FFF2-40B4-BE49-F238E27FC236}">
                    <a16:creationId xmlns:a16="http://schemas.microsoft.com/office/drawing/2014/main" id="{C6507712-7B16-CF4D-983C-7F5A9323E38D}"/>
                  </a:ext>
                </a:extLst>
              </p:cNvPr>
              <p:cNvCxnSpPr>
                <a:cxnSpLocks/>
                <a:stCxn id="74" idx="3"/>
                <a:endCxn id="55" idx="1"/>
              </p:cNvCxnSpPr>
              <p:nvPr/>
            </p:nvCxnSpPr>
            <p:spPr>
              <a:xfrm flipV="1">
                <a:off x="4125207" y="1591547"/>
                <a:ext cx="1343574" cy="8118"/>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onector recto de flecha 49">
                <a:extLst>
                  <a:ext uri="{FF2B5EF4-FFF2-40B4-BE49-F238E27FC236}">
                    <a16:creationId xmlns:a16="http://schemas.microsoft.com/office/drawing/2014/main" id="{726E377C-57F9-D744-868D-E9ADB7382B1A}"/>
                  </a:ext>
                </a:extLst>
              </p:cNvPr>
              <p:cNvCxnSpPr>
                <a:cxnSpLocks/>
                <a:stCxn id="74" idx="3"/>
              </p:cNvCxnSpPr>
              <p:nvPr/>
            </p:nvCxnSpPr>
            <p:spPr>
              <a:xfrm>
                <a:off x="4125207" y="1599665"/>
                <a:ext cx="380998" cy="423965"/>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sp>
            <p:nvSpPr>
              <p:cNvPr id="51" name="Rectángulo 50">
                <a:extLst>
                  <a:ext uri="{FF2B5EF4-FFF2-40B4-BE49-F238E27FC236}">
                    <a16:creationId xmlns:a16="http://schemas.microsoft.com/office/drawing/2014/main" id="{45BEDEDE-9E56-4D4B-8B4B-29E01020B56F}"/>
                  </a:ext>
                </a:extLst>
              </p:cNvPr>
              <p:cNvSpPr/>
              <p:nvPr/>
            </p:nvSpPr>
            <p:spPr>
              <a:xfrm>
                <a:off x="2573726" y="1423144"/>
                <a:ext cx="771994"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Planta</a:t>
                </a:r>
                <a:endParaRPr lang="es-PE" sz="1200" dirty="0"/>
              </a:p>
            </p:txBody>
          </p:sp>
          <p:sp>
            <p:nvSpPr>
              <p:cNvPr id="52" name="Rectángulo 51">
                <a:extLst>
                  <a:ext uri="{FF2B5EF4-FFF2-40B4-BE49-F238E27FC236}">
                    <a16:creationId xmlns:a16="http://schemas.microsoft.com/office/drawing/2014/main" id="{750BBCB1-C894-FB47-B0AF-AAB403676184}"/>
                  </a:ext>
                </a:extLst>
              </p:cNvPr>
              <p:cNvSpPr/>
              <p:nvPr/>
            </p:nvSpPr>
            <p:spPr>
              <a:xfrm>
                <a:off x="2581219" y="2659738"/>
                <a:ext cx="771994"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Planta</a:t>
                </a:r>
                <a:endParaRPr lang="es-PE" sz="1200" dirty="0"/>
              </a:p>
            </p:txBody>
          </p:sp>
          <p:sp>
            <p:nvSpPr>
              <p:cNvPr id="53" name="Rectángulo 52">
                <a:extLst>
                  <a:ext uri="{FF2B5EF4-FFF2-40B4-BE49-F238E27FC236}">
                    <a16:creationId xmlns:a16="http://schemas.microsoft.com/office/drawing/2014/main" id="{A083AD84-03E8-5C46-AA20-4EDE83B9CB71}"/>
                  </a:ext>
                </a:extLst>
              </p:cNvPr>
              <p:cNvSpPr/>
              <p:nvPr/>
            </p:nvSpPr>
            <p:spPr>
              <a:xfrm>
                <a:off x="3361622" y="2659737"/>
                <a:ext cx="771994"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Almacén</a:t>
                </a:r>
                <a:endParaRPr lang="es-PE" sz="1200" dirty="0"/>
              </a:p>
            </p:txBody>
          </p:sp>
          <p:sp>
            <p:nvSpPr>
              <p:cNvPr id="54" name="Rectángulo 53">
                <a:extLst>
                  <a:ext uri="{FF2B5EF4-FFF2-40B4-BE49-F238E27FC236}">
                    <a16:creationId xmlns:a16="http://schemas.microsoft.com/office/drawing/2014/main" id="{BA8E873B-60FE-B241-826C-3C2834BED490}"/>
                  </a:ext>
                </a:extLst>
              </p:cNvPr>
              <p:cNvSpPr/>
              <p:nvPr/>
            </p:nvSpPr>
            <p:spPr>
              <a:xfrm>
                <a:off x="4484425" y="2041422"/>
                <a:ext cx="916900"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Distribuidor</a:t>
                </a:r>
                <a:endParaRPr lang="es-PE" sz="1200" dirty="0"/>
              </a:p>
            </p:txBody>
          </p:sp>
          <p:sp>
            <p:nvSpPr>
              <p:cNvPr id="55" name="Rectángulo 54">
                <a:extLst>
                  <a:ext uri="{FF2B5EF4-FFF2-40B4-BE49-F238E27FC236}">
                    <a16:creationId xmlns:a16="http://schemas.microsoft.com/office/drawing/2014/main" id="{9364C26E-1477-5244-9B9A-CACC622DF56C}"/>
                  </a:ext>
                </a:extLst>
              </p:cNvPr>
              <p:cNvSpPr/>
              <p:nvPr/>
            </p:nvSpPr>
            <p:spPr>
              <a:xfrm>
                <a:off x="5468781" y="1414575"/>
                <a:ext cx="938136"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Distribuidor</a:t>
                </a:r>
              </a:p>
            </p:txBody>
          </p:sp>
          <p:sp>
            <p:nvSpPr>
              <p:cNvPr id="56" name="Rectángulo 55">
                <a:extLst>
                  <a:ext uri="{FF2B5EF4-FFF2-40B4-BE49-F238E27FC236}">
                    <a16:creationId xmlns:a16="http://schemas.microsoft.com/office/drawing/2014/main" id="{6E38657C-CFAA-D145-A87A-E46473347F18}"/>
                  </a:ext>
                </a:extLst>
              </p:cNvPr>
              <p:cNvSpPr/>
              <p:nvPr/>
            </p:nvSpPr>
            <p:spPr>
              <a:xfrm>
                <a:off x="7415002" y="1414576"/>
                <a:ext cx="938135"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Consumidor</a:t>
                </a:r>
                <a:endParaRPr lang="es-PE" sz="1200" dirty="0"/>
              </a:p>
            </p:txBody>
          </p:sp>
          <p:sp>
            <p:nvSpPr>
              <p:cNvPr id="57" name="Rectángulo 56">
                <a:extLst>
                  <a:ext uri="{FF2B5EF4-FFF2-40B4-BE49-F238E27FC236}">
                    <a16:creationId xmlns:a16="http://schemas.microsoft.com/office/drawing/2014/main" id="{2C3FB49B-3C18-084A-9BC0-A3896396BDAC}"/>
                  </a:ext>
                </a:extLst>
              </p:cNvPr>
              <p:cNvSpPr/>
              <p:nvPr/>
            </p:nvSpPr>
            <p:spPr>
              <a:xfrm>
                <a:off x="7415002" y="2029874"/>
                <a:ext cx="938135"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Consumidor</a:t>
                </a:r>
                <a:endParaRPr lang="es-PE" sz="1200" dirty="0"/>
              </a:p>
            </p:txBody>
          </p:sp>
          <p:sp>
            <p:nvSpPr>
              <p:cNvPr id="58" name="Rectángulo 57">
                <a:extLst>
                  <a:ext uri="{FF2B5EF4-FFF2-40B4-BE49-F238E27FC236}">
                    <a16:creationId xmlns:a16="http://schemas.microsoft.com/office/drawing/2014/main" id="{63863EA5-7C32-9742-973C-61BE5742075B}"/>
                  </a:ext>
                </a:extLst>
              </p:cNvPr>
              <p:cNvSpPr/>
              <p:nvPr/>
            </p:nvSpPr>
            <p:spPr>
              <a:xfrm>
                <a:off x="7415001" y="2652655"/>
                <a:ext cx="938135"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Consumidor</a:t>
                </a:r>
                <a:endParaRPr lang="es-PE" sz="1200" dirty="0"/>
              </a:p>
            </p:txBody>
          </p:sp>
          <p:cxnSp>
            <p:nvCxnSpPr>
              <p:cNvPr id="59" name="Conector recto de flecha 58">
                <a:extLst>
                  <a:ext uri="{FF2B5EF4-FFF2-40B4-BE49-F238E27FC236}">
                    <a16:creationId xmlns:a16="http://schemas.microsoft.com/office/drawing/2014/main" id="{9DFC52B5-2D40-5D41-9BEA-C9D26AC67B55}"/>
                  </a:ext>
                </a:extLst>
              </p:cNvPr>
              <p:cNvCxnSpPr>
                <a:cxnSpLocks/>
                <a:stCxn id="71" idx="3"/>
              </p:cNvCxnSpPr>
              <p:nvPr/>
            </p:nvCxnSpPr>
            <p:spPr>
              <a:xfrm>
                <a:off x="1691179" y="1587733"/>
                <a:ext cx="882547" cy="0"/>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onector recto de flecha 59">
                <a:extLst>
                  <a:ext uri="{FF2B5EF4-FFF2-40B4-BE49-F238E27FC236}">
                    <a16:creationId xmlns:a16="http://schemas.microsoft.com/office/drawing/2014/main" id="{0696C1E0-AB0A-8545-9CC8-E9B3A9C34196}"/>
                  </a:ext>
                </a:extLst>
              </p:cNvPr>
              <p:cNvCxnSpPr>
                <a:cxnSpLocks/>
                <a:stCxn id="55" idx="3"/>
                <a:endCxn id="56" idx="1"/>
              </p:cNvCxnSpPr>
              <p:nvPr/>
            </p:nvCxnSpPr>
            <p:spPr>
              <a:xfrm>
                <a:off x="6406917" y="1591547"/>
                <a:ext cx="1008085" cy="1"/>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Conector recto de flecha 60">
                <a:extLst>
                  <a:ext uri="{FF2B5EF4-FFF2-40B4-BE49-F238E27FC236}">
                    <a16:creationId xmlns:a16="http://schemas.microsoft.com/office/drawing/2014/main" id="{92839B33-6D73-654D-85A9-1FB4CA640E7C}"/>
                  </a:ext>
                </a:extLst>
              </p:cNvPr>
              <p:cNvCxnSpPr>
                <a:cxnSpLocks/>
                <a:stCxn id="53" idx="3"/>
              </p:cNvCxnSpPr>
              <p:nvPr/>
            </p:nvCxnSpPr>
            <p:spPr>
              <a:xfrm>
                <a:off x="4133616" y="2836709"/>
                <a:ext cx="1387136" cy="8742"/>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Conector recto de flecha 61">
                <a:extLst>
                  <a:ext uri="{FF2B5EF4-FFF2-40B4-BE49-F238E27FC236}">
                    <a16:creationId xmlns:a16="http://schemas.microsoft.com/office/drawing/2014/main" id="{6E087E53-6596-EB45-A208-DD1F9DA73419}"/>
                  </a:ext>
                </a:extLst>
              </p:cNvPr>
              <p:cNvCxnSpPr>
                <a:stCxn id="71" idx="3"/>
              </p:cNvCxnSpPr>
              <p:nvPr/>
            </p:nvCxnSpPr>
            <p:spPr>
              <a:xfrm>
                <a:off x="1691179" y="1587733"/>
                <a:ext cx="900973" cy="1064923"/>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 name="Conector recto de flecha 62">
                <a:extLst>
                  <a:ext uri="{FF2B5EF4-FFF2-40B4-BE49-F238E27FC236}">
                    <a16:creationId xmlns:a16="http://schemas.microsoft.com/office/drawing/2014/main" id="{27F82DDA-2652-F947-A5F4-ECC3E6D26FF0}"/>
                  </a:ext>
                </a:extLst>
              </p:cNvPr>
              <p:cNvCxnSpPr>
                <a:stCxn id="55" idx="3"/>
                <a:endCxn id="57" idx="1"/>
              </p:cNvCxnSpPr>
              <p:nvPr/>
            </p:nvCxnSpPr>
            <p:spPr>
              <a:xfrm>
                <a:off x="6406917" y="1591547"/>
                <a:ext cx="1008085" cy="615299"/>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onector recto de flecha 63">
                <a:extLst>
                  <a:ext uri="{FF2B5EF4-FFF2-40B4-BE49-F238E27FC236}">
                    <a16:creationId xmlns:a16="http://schemas.microsoft.com/office/drawing/2014/main" id="{4FFA273F-6201-4549-AA96-39A7B0D45717}"/>
                  </a:ext>
                </a:extLst>
              </p:cNvPr>
              <p:cNvCxnSpPr>
                <a:stCxn id="54" idx="3"/>
                <a:endCxn id="73" idx="0"/>
              </p:cNvCxnSpPr>
              <p:nvPr/>
            </p:nvCxnSpPr>
            <p:spPr>
              <a:xfrm>
                <a:off x="5401325" y="2218394"/>
                <a:ext cx="562133" cy="447618"/>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onector recto de flecha 64">
                <a:extLst>
                  <a:ext uri="{FF2B5EF4-FFF2-40B4-BE49-F238E27FC236}">
                    <a16:creationId xmlns:a16="http://schemas.microsoft.com/office/drawing/2014/main" id="{D86D3010-BD33-4248-8B90-471D8A34FFA5}"/>
                  </a:ext>
                </a:extLst>
              </p:cNvPr>
              <p:cNvCxnSpPr>
                <a:cxnSpLocks/>
                <a:stCxn id="72" idx="3"/>
              </p:cNvCxnSpPr>
              <p:nvPr/>
            </p:nvCxnSpPr>
            <p:spPr>
              <a:xfrm flipV="1">
                <a:off x="1691179" y="1807749"/>
                <a:ext cx="890040" cy="1028960"/>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Conector recto de flecha 65">
                <a:extLst>
                  <a:ext uri="{FF2B5EF4-FFF2-40B4-BE49-F238E27FC236}">
                    <a16:creationId xmlns:a16="http://schemas.microsoft.com/office/drawing/2014/main" id="{BBE627CC-156A-CB49-A2C4-5E37816F53D7}"/>
                  </a:ext>
                </a:extLst>
              </p:cNvPr>
              <p:cNvCxnSpPr>
                <a:stCxn id="53" idx="3"/>
              </p:cNvCxnSpPr>
              <p:nvPr/>
            </p:nvCxnSpPr>
            <p:spPr>
              <a:xfrm flipV="1">
                <a:off x="4133616" y="2429416"/>
                <a:ext cx="396926" cy="407293"/>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ector recto de flecha 66">
                <a:extLst>
                  <a:ext uri="{FF2B5EF4-FFF2-40B4-BE49-F238E27FC236}">
                    <a16:creationId xmlns:a16="http://schemas.microsoft.com/office/drawing/2014/main" id="{7AD038FD-FE23-3F4C-AFC1-9FB8BFC80812}"/>
                  </a:ext>
                </a:extLst>
              </p:cNvPr>
              <p:cNvCxnSpPr>
                <a:stCxn id="54" idx="3"/>
                <a:endCxn id="55" idx="2"/>
              </p:cNvCxnSpPr>
              <p:nvPr/>
            </p:nvCxnSpPr>
            <p:spPr>
              <a:xfrm flipV="1">
                <a:off x="5401325" y="1768518"/>
                <a:ext cx="536524" cy="449876"/>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onector recto de flecha 67">
                <a:extLst>
                  <a:ext uri="{FF2B5EF4-FFF2-40B4-BE49-F238E27FC236}">
                    <a16:creationId xmlns:a16="http://schemas.microsoft.com/office/drawing/2014/main" id="{6ADC0FEB-88AB-974F-A164-AD911A08FC8F}"/>
                  </a:ext>
                </a:extLst>
              </p:cNvPr>
              <p:cNvCxnSpPr>
                <a:cxnSpLocks/>
                <a:stCxn id="73" idx="3"/>
                <a:endCxn id="57" idx="1"/>
              </p:cNvCxnSpPr>
              <p:nvPr/>
            </p:nvCxnSpPr>
            <p:spPr>
              <a:xfrm flipV="1">
                <a:off x="6421908" y="2206846"/>
                <a:ext cx="993094" cy="636138"/>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Conector recto de flecha 68">
                <a:extLst>
                  <a:ext uri="{FF2B5EF4-FFF2-40B4-BE49-F238E27FC236}">
                    <a16:creationId xmlns:a16="http://schemas.microsoft.com/office/drawing/2014/main" id="{81A82027-67BF-8E48-BB7A-81D87C6F84EC}"/>
                  </a:ext>
                </a:extLst>
              </p:cNvPr>
              <p:cNvCxnSpPr>
                <a:cxnSpLocks/>
                <a:stCxn id="73" idx="3"/>
                <a:endCxn id="58" idx="1"/>
              </p:cNvCxnSpPr>
              <p:nvPr/>
            </p:nvCxnSpPr>
            <p:spPr>
              <a:xfrm flipV="1">
                <a:off x="6421908" y="2829627"/>
                <a:ext cx="993093" cy="13357"/>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0" name="Conector recto de flecha 69">
                <a:extLst>
                  <a:ext uri="{FF2B5EF4-FFF2-40B4-BE49-F238E27FC236}">
                    <a16:creationId xmlns:a16="http://schemas.microsoft.com/office/drawing/2014/main" id="{D706F808-7C12-DE4D-817D-E2D4FF2ED45D}"/>
                  </a:ext>
                </a:extLst>
              </p:cNvPr>
              <p:cNvCxnSpPr>
                <a:cxnSpLocks/>
                <a:endCxn id="52" idx="1"/>
              </p:cNvCxnSpPr>
              <p:nvPr/>
            </p:nvCxnSpPr>
            <p:spPr>
              <a:xfrm>
                <a:off x="1678278" y="2829628"/>
                <a:ext cx="902941" cy="7082"/>
              </a:xfrm>
              <a:prstGeom prst="straightConnector1">
                <a:avLst/>
              </a:prstGeom>
              <a:ln>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sp>
            <p:nvSpPr>
              <p:cNvPr id="71" name="Rectángulo 70">
                <a:extLst>
                  <a:ext uri="{FF2B5EF4-FFF2-40B4-BE49-F238E27FC236}">
                    <a16:creationId xmlns:a16="http://schemas.microsoft.com/office/drawing/2014/main" id="{027F88AB-3366-9D43-98A4-5A810014FC46}"/>
                  </a:ext>
                </a:extLst>
              </p:cNvPr>
              <p:cNvSpPr/>
              <p:nvPr/>
            </p:nvSpPr>
            <p:spPr>
              <a:xfrm>
                <a:off x="790863" y="1410761"/>
                <a:ext cx="900316"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Proveedor</a:t>
                </a:r>
                <a:endParaRPr lang="es-PE" sz="1200" dirty="0"/>
              </a:p>
            </p:txBody>
          </p:sp>
          <p:sp>
            <p:nvSpPr>
              <p:cNvPr id="72" name="Rectángulo 71">
                <a:extLst>
                  <a:ext uri="{FF2B5EF4-FFF2-40B4-BE49-F238E27FC236}">
                    <a16:creationId xmlns:a16="http://schemas.microsoft.com/office/drawing/2014/main" id="{4C2EA507-5D53-2142-AC93-4FF849FE9572}"/>
                  </a:ext>
                </a:extLst>
              </p:cNvPr>
              <p:cNvSpPr/>
              <p:nvPr/>
            </p:nvSpPr>
            <p:spPr>
              <a:xfrm>
                <a:off x="790863" y="2659737"/>
                <a:ext cx="900316"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Proveedor</a:t>
                </a:r>
                <a:endParaRPr lang="es-PE" sz="1200" dirty="0"/>
              </a:p>
            </p:txBody>
          </p:sp>
          <p:sp>
            <p:nvSpPr>
              <p:cNvPr id="73" name="Rectángulo 72">
                <a:extLst>
                  <a:ext uri="{FF2B5EF4-FFF2-40B4-BE49-F238E27FC236}">
                    <a16:creationId xmlns:a16="http://schemas.microsoft.com/office/drawing/2014/main" id="{95054355-DB6A-2144-A707-78A4C6AE1342}"/>
                  </a:ext>
                </a:extLst>
              </p:cNvPr>
              <p:cNvSpPr/>
              <p:nvPr/>
            </p:nvSpPr>
            <p:spPr>
              <a:xfrm>
                <a:off x="5505008" y="2666012"/>
                <a:ext cx="916900"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Distribuidor</a:t>
                </a:r>
                <a:endParaRPr lang="es-PE" sz="1200" dirty="0"/>
              </a:p>
            </p:txBody>
          </p:sp>
          <p:sp>
            <p:nvSpPr>
              <p:cNvPr id="74" name="Rectángulo 73">
                <a:extLst>
                  <a:ext uri="{FF2B5EF4-FFF2-40B4-BE49-F238E27FC236}">
                    <a16:creationId xmlns:a16="http://schemas.microsoft.com/office/drawing/2014/main" id="{79B76C5C-4E00-D548-A212-0672A88A72F6}"/>
                  </a:ext>
                </a:extLst>
              </p:cNvPr>
              <p:cNvSpPr/>
              <p:nvPr/>
            </p:nvSpPr>
            <p:spPr>
              <a:xfrm>
                <a:off x="3353213" y="1422693"/>
                <a:ext cx="771994" cy="353943"/>
              </a:xfrm>
              <a:prstGeom prst="rect">
                <a:avLst/>
              </a:prstGeom>
              <a:solidFill>
                <a:srgbClr val="00B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a:t>Almacén</a:t>
                </a:r>
                <a:endParaRPr lang="es-PE" sz="1200" dirty="0"/>
              </a:p>
            </p:txBody>
          </p:sp>
        </p:grpSp>
        <p:pic>
          <p:nvPicPr>
            <p:cNvPr id="4" name="Imagen 3">
              <a:extLst>
                <a:ext uri="{FF2B5EF4-FFF2-40B4-BE49-F238E27FC236}">
                  <a16:creationId xmlns:a16="http://schemas.microsoft.com/office/drawing/2014/main" id="{E0F88DA2-B919-2947-A08C-42C39D6318A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80697" y="2406748"/>
              <a:ext cx="1750023" cy="775745"/>
            </a:xfrm>
            <a:prstGeom prst="rect">
              <a:avLst/>
            </a:prstGeom>
          </p:spPr>
        </p:pic>
        <p:pic>
          <p:nvPicPr>
            <p:cNvPr id="77" name="Imagen 76">
              <a:extLst>
                <a:ext uri="{FF2B5EF4-FFF2-40B4-BE49-F238E27FC236}">
                  <a16:creationId xmlns:a16="http://schemas.microsoft.com/office/drawing/2014/main" id="{45377C84-50FE-794F-A339-3FE634AE969A}"/>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86202" y="2543152"/>
              <a:ext cx="1575203" cy="630258"/>
            </a:xfrm>
            <a:prstGeom prst="rect">
              <a:avLst/>
            </a:prstGeom>
          </p:spPr>
        </p:pic>
      </p:grpSp>
      <p:pic>
        <p:nvPicPr>
          <p:cNvPr id="6" name="Imagen 5">
            <a:extLst>
              <a:ext uri="{FF2B5EF4-FFF2-40B4-BE49-F238E27FC236}">
                <a16:creationId xmlns:a16="http://schemas.microsoft.com/office/drawing/2014/main" id="{AF72473A-A2E9-344B-AF83-5B692D24EC8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528409" y="2540982"/>
            <a:ext cx="2130513" cy="630257"/>
          </a:xfrm>
          <a:prstGeom prst="rect">
            <a:avLst/>
          </a:prstGeom>
        </p:spPr>
      </p:pic>
    </p:spTree>
    <p:extLst>
      <p:ext uri="{BB962C8B-B14F-4D97-AF65-F5344CB8AC3E}">
        <p14:creationId xmlns:p14="http://schemas.microsoft.com/office/powerpoint/2010/main" val="79182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F0E4CC0-2040-BD41-B88F-3574E29F7AED}"/>
              </a:ext>
            </a:extLst>
          </p:cNvPr>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nvGrpSpPr>
          <p:cNvPr id="3" name="Grupo 2">
            <a:extLst>
              <a:ext uri="{FF2B5EF4-FFF2-40B4-BE49-F238E27FC236}">
                <a16:creationId xmlns:a16="http://schemas.microsoft.com/office/drawing/2014/main" id="{98CBD7C2-9D4D-CD4C-98AF-AC259D24613C}"/>
              </a:ext>
            </a:extLst>
          </p:cNvPr>
          <p:cNvGrpSpPr/>
          <p:nvPr/>
        </p:nvGrpSpPr>
        <p:grpSpPr>
          <a:xfrm>
            <a:off x="2506315" y="2194222"/>
            <a:ext cx="4581728" cy="1326557"/>
            <a:chOff x="2403187" y="2211377"/>
            <a:chExt cx="4581728" cy="1326557"/>
          </a:xfrm>
        </p:grpSpPr>
        <p:sp>
          <p:nvSpPr>
            <p:cNvPr id="4" name="CuadroTexto 3">
              <a:extLst>
                <a:ext uri="{FF2B5EF4-FFF2-40B4-BE49-F238E27FC236}">
                  <a16:creationId xmlns:a16="http://schemas.microsoft.com/office/drawing/2014/main" id="{A22DE09A-756E-4E44-B708-55924A02D9E4}"/>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5" name="Imagen 4">
              <a:extLst>
                <a:ext uri="{FF2B5EF4-FFF2-40B4-BE49-F238E27FC236}">
                  <a16:creationId xmlns:a16="http://schemas.microsoft.com/office/drawing/2014/main" id="{4C52E21B-4121-F848-A222-EC23982BCD3C}"/>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6" name="Imagen 5">
            <a:extLst>
              <a:ext uri="{FF2B5EF4-FFF2-40B4-BE49-F238E27FC236}">
                <a16:creationId xmlns:a16="http://schemas.microsoft.com/office/drawing/2014/main" id="{B6EFA72D-F82A-8F48-BD63-30ACF08911B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35513065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F208F57F-DF15-5844-837F-C31A970F5962}"/>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 name="object 7">
            <a:extLst>
              <a:ext uri="{FF2B5EF4-FFF2-40B4-BE49-F238E27FC236}">
                <a16:creationId xmlns:a16="http://schemas.microsoft.com/office/drawing/2014/main" id="{235DC35B-1B10-B744-9509-47A7247DF7EF}"/>
              </a:ext>
            </a:extLst>
          </p:cNvPr>
          <p:cNvSpPr txBox="1"/>
          <p:nvPr/>
        </p:nvSpPr>
        <p:spPr>
          <a:xfrm>
            <a:off x="1279545" y="912813"/>
            <a:ext cx="5705454" cy="3447098"/>
          </a:xfrm>
          <a:prstGeom prst="rect">
            <a:avLst/>
          </a:prstGeom>
        </p:spPr>
        <p:txBody>
          <a:bodyPr vert="horz" wrap="square" lIns="0" tIns="0" rIns="0" bIns="0" rtlCol="0">
            <a:spAutoFit/>
          </a:bodyPr>
          <a:lstStyle/>
          <a:p>
            <a:r>
              <a:rPr lang="es-PE" sz="1400" dirty="0">
                <a:latin typeface="Calibri" charset="0"/>
                <a:cs typeface="Calibri" charset="0"/>
              </a:rPr>
              <a:t>El transporte es uno de los pilares del desarrollo económico de un país. A través de su red vial y sus camiones se desplazan los productos que se producen en todo el país hacia los mercados para generar el comercio.</a:t>
            </a:r>
          </a:p>
          <a:p>
            <a:endParaRPr lang="es-PE" sz="1400" dirty="0">
              <a:latin typeface="Calibri" charset="0"/>
              <a:cs typeface="Calibri" charset="0"/>
            </a:endParaRPr>
          </a:p>
          <a:p>
            <a:r>
              <a:rPr lang="es-PE" sz="1400" dirty="0">
                <a:latin typeface="Calibri" charset="0"/>
                <a:cs typeface="Calibri" charset="0"/>
              </a:rPr>
              <a:t>Las modalidades de transporte se adecuan a los tipos de producto y los requerimientos de los mercados. Generalmente los productos de bajo valor se mueven por barco, ferrocarril y camiones. El ferrocarril es la modalidad idónea para el transporte de materias primas como el concentrado de cobre.</a:t>
            </a:r>
          </a:p>
          <a:p>
            <a:endParaRPr lang="es-PE" sz="1400" dirty="0">
              <a:latin typeface="Calibri" charset="0"/>
              <a:cs typeface="Calibri" charset="0"/>
            </a:endParaRPr>
          </a:p>
          <a:p>
            <a:r>
              <a:rPr lang="es-PE" sz="1400" dirty="0">
                <a:latin typeface="Calibri" charset="0"/>
                <a:cs typeface="Calibri" charset="0"/>
              </a:rPr>
              <a:t>Los puertos y especialmente el de Chancay será un motor de crecimiento para la economía del Perú. </a:t>
            </a:r>
            <a:r>
              <a:rPr lang="es-ES" sz="1400" dirty="0">
                <a:latin typeface="Calibri" charset="0"/>
                <a:cs typeface="Calibri" charset="0"/>
              </a:rPr>
              <a:t>El Puerto de Chancay es una apuesta ambiciosa que podría convertirse en un motor de competitividad para Perú. Aprovechando su ubicación estratégica y condiciones geográficas únicas, este proyecto no solo permite acortar la brecha de infraestructura existente, sino que también posicionaría al país como un actor clave en el desarrollo económico de la región en los próximos años.</a:t>
            </a:r>
            <a:endParaRPr lang="es-PE" sz="1400" dirty="0">
              <a:latin typeface="Calibri" charset="0"/>
              <a:cs typeface="Calibri" charset="0"/>
            </a:endParaRPr>
          </a:p>
        </p:txBody>
      </p:sp>
      <p:pic>
        <p:nvPicPr>
          <p:cNvPr id="10" name="Imagen 9">
            <a:extLst>
              <a:ext uri="{FF2B5EF4-FFF2-40B4-BE49-F238E27FC236}">
                <a16:creationId xmlns:a16="http://schemas.microsoft.com/office/drawing/2014/main" id="{A66F1D5C-B6EF-8140-9457-9CDFE7261937}"/>
              </a:ext>
            </a:extLst>
          </p:cNvPr>
          <p:cNvPicPr>
            <a:picLocks noChangeAspect="1"/>
          </p:cNvPicPr>
          <p:nvPr/>
        </p:nvPicPr>
        <p:blipFill>
          <a:blip r:embed="rId4"/>
          <a:stretch>
            <a:fillRect/>
          </a:stretch>
        </p:blipFill>
        <p:spPr>
          <a:xfrm>
            <a:off x="1011260" y="954885"/>
            <a:ext cx="114138" cy="117546"/>
          </a:xfrm>
          <a:prstGeom prst="rect">
            <a:avLst/>
          </a:prstGeom>
        </p:spPr>
      </p:pic>
      <p:pic>
        <p:nvPicPr>
          <p:cNvPr id="11" name="Imagen 10">
            <a:extLst>
              <a:ext uri="{FF2B5EF4-FFF2-40B4-BE49-F238E27FC236}">
                <a16:creationId xmlns:a16="http://schemas.microsoft.com/office/drawing/2014/main" id="{9530C7BB-41E1-4143-9988-DDD145B1F29F}"/>
              </a:ext>
            </a:extLst>
          </p:cNvPr>
          <p:cNvPicPr>
            <a:picLocks noChangeAspect="1"/>
          </p:cNvPicPr>
          <p:nvPr/>
        </p:nvPicPr>
        <p:blipFill>
          <a:blip r:embed="rId4"/>
          <a:stretch>
            <a:fillRect/>
          </a:stretch>
        </p:blipFill>
        <p:spPr>
          <a:xfrm>
            <a:off x="1011260" y="1818490"/>
            <a:ext cx="114138" cy="117546"/>
          </a:xfrm>
          <a:prstGeom prst="rect">
            <a:avLst/>
          </a:prstGeom>
        </p:spPr>
      </p:pic>
      <p:pic>
        <p:nvPicPr>
          <p:cNvPr id="13" name="Imagen 12">
            <a:extLst>
              <a:ext uri="{FF2B5EF4-FFF2-40B4-BE49-F238E27FC236}">
                <a16:creationId xmlns:a16="http://schemas.microsoft.com/office/drawing/2014/main" id="{21A74925-4947-1F4C-9906-CB7F06067A22}"/>
              </a:ext>
            </a:extLst>
          </p:cNvPr>
          <p:cNvPicPr>
            <a:picLocks noChangeAspect="1"/>
          </p:cNvPicPr>
          <p:nvPr/>
        </p:nvPicPr>
        <p:blipFill>
          <a:blip r:embed="rId5" cstate="email">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sp>
        <p:nvSpPr>
          <p:cNvPr id="14" name="Rectangle 5">
            <a:extLst>
              <a:ext uri="{FF2B5EF4-FFF2-40B4-BE49-F238E27FC236}">
                <a16:creationId xmlns:a16="http://schemas.microsoft.com/office/drawing/2014/main" id="{DC34C047-0EAB-1347-8C08-D5B660D2EBA6}"/>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pic>
        <p:nvPicPr>
          <p:cNvPr id="15" name="Imagen 14">
            <a:extLst>
              <a:ext uri="{FF2B5EF4-FFF2-40B4-BE49-F238E27FC236}">
                <a16:creationId xmlns:a16="http://schemas.microsoft.com/office/drawing/2014/main" id="{D1380FD8-994F-8D43-8B47-C58F6EA7218C}"/>
              </a:ext>
            </a:extLst>
          </p:cNvPr>
          <p:cNvPicPr>
            <a:picLocks noChangeAspect="1"/>
          </p:cNvPicPr>
          <p:nvPr/>
        </p:nvPicPr>
        <p:blipFill>
          <a:blip r:embed="rId4"/>
          <a:stretch>
            <a:fillRect/>
          </a:stretch>
        </p:blipFill>
        <p:spPr>
          <a:xfrm>
            <a:off x="1011260" y="2876014"/>
            <a:ext cx="114138" cy="117546"/>
          </a:xfrm>
          <a:prstGeom prst="rect">
            <a:avLst/>
          </a:prstGeom>
        </p:spPr>
      </p:pic>
    </p:spTree>
    <p:custDataLst>
      <p:tags r:id="rId1"/>
    </p:custDataLst>
    <p:extLst>
      <p:ext uri="{BB962C8B-B14F-4D97-AF65-F5344CB8AC3E}">
        <p14:creationId xmlns:p14="http://schemas.microsoft.com/office/powerpoint/2010/main" val="401544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4FF9F41-BF91-DD40-936B-09736CC6E0F8}"/>
              </a:ext>
            </a:extLst>
          </p:cNvPr>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 name="CuadroTexto 2">
            <a:extLst>
              <a:ext uri="{FF2B5EF4-FFF2-40B4-BE49-F238E27FC236}">
                <a16:creationId xmlns:a16="http://schemas.microsoft.com/office/drawing/2014/main" id="{1F677A04-0D06-A14C-981F-AB15BC44D6F6}"/>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4" name="Imagen 3">
            <a:extLst>
              <a:ext uri="{FF2B5EF4-FFF2-40B4-BE49-F238E27FC236}">
                <a16:creationId xmlns:a16="http://schemas.microsoft.com/office/drawing/2014/main" id="{8209FD1C-E230-0745-B4BC-E09F9A6BECA4}"/>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5" name="Imagen 4">
            <a:extLst>
              <a:ext uri="{FF2B5EF4-FFF2-40B4-BE49-F238E27FC236}">
                <a16:creationId xmlns:a16="http://schemas.microsoft.com/office/drawing/2014/main" id="{DB8205FB-407C-444F-9BDF-9A42A60BDA3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37002277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CE98405C-A349-D942-846B-20B2C3F0EE9A}"/>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object 7">
            <a:extLst>
              <a:ext uri="{FF2B5EF4-FFF2-40B4-BE49-F238E27FC236}">
                <a16:creationId xmlns:a16="http://schemas.microsoft.com/office/drawing/2014/main" id="{D5D5D21D-4B30-DC47-B7A3-741CFA287316}"/>
              </a:ext>
            </a:extLst>
          </p:cNvPr>
          <p:cNvSpPr txBox="1"/>
          <p:nvPr/>
        </p:nvSpPr>
        <p:spPr>
          <a:xfrm>
            <a:off x="1279009" y="917823"/>
            <a:ext cx="4774320" cy="3662541"/>
          </a:xfrm>
          <a:prstGeom prst="rect">
            <a:avLst/>
          </a:prstGeom>
        </p:spPr>
        <p:txBody>
          <a:bodyPr vert="horz" wrap="square" lIns="0" tIns="0" rIns="0" bIns="0" rtlCol="0">
            <a:spAutoFit/>
          </a:bodyPr>
          <a:lstStyle/>
          <a:p>
            <a:pPr>
              <a:spcBef>
                <a:spcPts val="0"/>
              </a:spcBef>
              <a:buSzPct val="100000"/>
            </a:pPr>
            <a:r>
              <a:rPr lang="es-PE" sz="1400" dirty="0">
                <a:cs typeface="Calibri"/>
              </a:rPr>
              <a:t>APICS Dictionary, Thirdteenth Edition 2010. </a:t>
            </a:r>
            <a:r>
              <a:rPr lang="en-US" sz="1400" dirty="0">
                <a:cs typeface="Calibri"/>
              </a:rPr>
              <a:t>The Association for Operations Management. Chicago, Illinois, USA</a:t>
            </a:r>
          </a:p>
          <a:p>
            <a:pPr marL="0" indent="0">
              <a:spcBef>
                <a:spcPts val="0"/>
              </a:spcBef>
              <a:buSzPct val="100000"/>
            </a:pPr>
            <a:endParaRPr lang="en-US" sz="1400" dirty="0">
              <a:cs typeface="Calibri"/>
            </a:endParaRPr>
          </a:p>
          <a:p>
            <a:pPr>
              <a:spcBef>
                <a:spcPts val="0"/>
              </a:spcBef>
              <a:buSzPct val="100000"/>
            </a:pPr>
            <a:r>
              <a:rPr lang="es-ES" sz="1400" dirty="0" err="1">
                <a:latin typeface="Calibri"/>
                <a:cs typeface="Calibri"/>
              </a:rPr>
              <a:t>Chopra</a:t>
            </a:r>
            <a:r>
              <a:rPr lang="es-ES" sz="1400" dirty="0">
                <a:latin typeface="Calibri"/>
                <a:cs typeface="Calibri"/>
              </a:rPr>
              <a:t>, S. (2020). Administración de la cadena de suministro. (6a. ed.) Pearson Educación.</a:t>
            </a:r>
          </a:p>
          <a:p>
            <a:pPr marL="0" indent="0">
              <a:spcBef>
                <a:spcPts val="0"/>
              </a:spcBef>
              <a:buSzPct val="100000"/>
            </a:pPr>
            <a:endParaRPr lang="en-US" sz="1400" dirty="0">
              <a:latin typeface="Calibri"/>
              <a:cs typeface="Calibri"/>
            </a:endParaRPr>
          </a:p>
          <a:p>
            <a:pPr>
              <a:spcBef>
                <a:spcPts val="0"/>
              </a:spcBef>
              <a:buSzPct val="100000"/>
            </a:pPr>
            <a:r>
              <a:rPr lang="es-ES" sz="1400" dirty="0" err="1">
                <a:latin typeface="Calibri"/>
                <a:cs typeface="Calibri"/>
              </a:rPr>
              <a:t>Ballou</a:t>
            </a:r>
            <a:r>
              <a:rPr lang="es-ES" sz="1400" dirty="0">
                <a:latin typeface="Calibri"/>
                <a:cs typeface="Calibri"/>
              </a:rPr>
              <a:t>, Ronald H. (2004) Logística. Administración de la Cadena de Suministro. Pearson Educación. México.</a:t>
            </a:r>
          </a:p>
          <a:p>
            <a:pPr marL="0" indent="0">
              <a:spcBef>
                <a:spcPts val="0"/>
              </a:spcBef>
              <a:buSzPct val="100000"/>
            </a:pPr>
            <a:endParaRPr lang="en-US" sz="1400" dirty="0">
              <a:latin typeface="Calibri"/>
              <a:cs typeface="Calibri"/>
            </a:endParaRPr>
          </a:p>
          <a:p>
            <a:pPr>
              <a:spcBef>
                <a:spcPts val="0"/>
              </a:spcBef>
              <a:buSzPct val="100000"/>
            </a:pPr>
            <a:r>
              <a:rPr lang="es-ES" sz="1400" dirty="0">
                <a:latin typeface="Calibri"/>
                <a:cs typeface="Calibri"/>
              </a:rPr>
              <a:t>Mora García, Luis Aníbal (2016). Gestión logística integral: las mejores prácticas en la cadena de abastecimientos. Bogotá: ECOE.</a:t>
            </a:r>
          </a:p>
          <a:p>
            <a:pPr marL="0" indent="0">
              <a:spcBef>
                <a:spcPts val="0"/>
              </a:spcBef>
              <a:buSzPct val="100000"/>
            </a:pPr>
            <a:endParaRPr lang="es-ES" sz="1400" dirty="0">
              <a:latin typeface="Calibri"/>
              <a:cs typeface="Calibri"/>
            </a:endParaRPr>
          </a:p>
          <a:p>
            <a:pPr>
              <a:spcBef>
                <a:spcPts val="0"/>
              </a:spcBef>
              <a:buSzPct val="100000"/>
            </a:pPr>
            <a:r>
              <a:rPr lang="es-ES" sz="1400" dirty="0">
                <a:latin typeface="Calibri"/>
                <a:cs typeface="Calibri"/>
              </a:rPr>
              <a:t>Solórzano, María José (2018). Optimización de la cadena logística. </a:t>
            </a:r>
            <a:r>
              <a:rPr lang="es-ES" sz="1400" dirty="0" err="1">
                <a:latin typeface="Calibri"/>
                <a:cs typeface="Calibri"/>
              </a:rPr>
              <a:t>Ic</a:t>
            </a:r>
            <a:r>
              <a:rPr lang="es-ES" sz="1400" dirty="0">
                <a:latin typeface="Calibri"/>
                <a:cs typeface="Calibri"/>
              </a:rPr>
              <a:t> editorial. España.</a:t>
            </a:r>
          </a:p>
          <a:p>
            <a:pPr marL="0" indent="0">
              <a:spcBef>
                <a:spcPts val="0"/>
              </a:spcBef>
              <a:buSzPct val="100000"/>
            </a:pPr>
            <a:endParaRPr lang="es-ES" sz="1400" dirty="0">
              <a:latin typeface="Calibri"/>
              <a:cs typeface="Calibri"/>
            </a:endParaRPr>
          </a:p>
          <a:p>
            <a:pPr>
              <a:spcBef>
                <a:spcPts val="0"/>
              </a:spcBef>
              <a:buSzPct val="100000"/>
            </a:pPr>
            <a:r>
              <a:rPr lang="en-US" sz="1400" dirty="0">
                <a:latin typeface="Calibri"/>
                <a:cs typeface="Calibri"/>
              </a:rPr>
              <a:t>Martinez Gonzales, Pedro (2006). </a:t>
            </a:r>
            <a:r>
              <a:rPr lang="es-PE" sz="1400" dirty="0">
                <a:latin typeface="Calibri"/>
                <a:cs typeface="Calibri"/>
              </a:rPr>
              <a:t>El Transporte Terrestre de Mercancías. Ediciones Diaz de Santos. Buenos Aires. Argentina</a:t>
            </a:r>
          </a:p>
        </p:txBody>
      </p:sp>
      <p:pic>
        <p:nvPicPr>
          <p:cNvPr id="6" name="Imagen 5">
            <a:extLst>
              <a:ext uri="{FF2B5EF4-FFF2-40B4-BE49-F238E27FC236}">
                <a16:creationId xmlns:a16="http://schemas.microsoft.com/office/drawing/2014/main" id="{F638F9D1-A845-7042-B2B6-46126D383C82}"/>
              </a:ext>
            </a:extLst>
          </p:cNvPr>
          <p:cNvPicPr>
            <a:picLocks noChangeAspect="1"/>
          </p:cNvPicPr>
          <p:nvPr/>
        </p:nvPicPr>
        <p:blipFill>
          <a:blip r:embed="rId4"/>
          <a:stretch>
            <a:fillRect/>
          </a:stretch>
        </p:blipFill>
        <p:spPr>
          <a:xfrm>
            <a:off x="1008064" y="959114"/>
            <a:ext cx="103867" cy="106967"/>
          </a:xfrm>
          <a:prstGeom prst="rect">
            <a:avLst/>
          </a:prstGeom>
        </p:spPr>
      </p:pic>
      <p:pic>
        <p:nvPicPr>
          <p:cNvPr id="7" name="Imagen 6">
            <a:extLst>
              <a:ext uri="{FF2B5EF4-FFF2-40B4-BE49-F238E27FC236}">
                <a16:creationId xmlns:a16="http://schemas.microsoft.com/office/drawing/2014/main" id="{9CCDDCC6-8F00-DE43-8BD0-9F49689329A8}"/>
              </a:ext>
            </a:extLst>
          </p:cNvPr>
          <p:cNvPicPr>
            <a:picLocks noChangeAspect="1"/>
          </p:cNvPicPr>
          <p:nvPr/>
        </p:nvPicPr>
        <p:blipFill>
          <a:blip r:embed="rId4"/>
          <a:stretch>
            <a:fillRect/>
          </a:stretch>
        </p:blipFill>
        <p:spPr>
          <a:xfrm>
            <a:off x="1008064" y="1620119"/>
            <a:ext cx="103867" cy="106967"/>
          </a:xfrm>
          <a:prstGeom prst="rect">
            <a:avLst/>
          </a:prstGeom>
        </p:spPr>
      </p:pic>
      <p:pic>
        <p:nvPicPr>
          <p:cNvPr id="10" name="Imagen 9">
            <a:extLst>
              <a:ext uri="{FF2B5EF4-FFF2-40B4-BE49-F238E27FC236}">
                <a16:creationId xmlns:a16="http://schemas.microsoft.com/office/drawing/2014/main" id="{3C8CFC64-B01C-9048-A760-1CD550F0A992}"/>
              </a:ext>
            </a:extLst>
          </p:cNvPr>
          <p:cNvPicPr>
            <a:picLocks noChangeAspect="1"/>
          </p:cNvPicPr>
          <p:nvPr/>
        </p:nvPicPr>
        <p:blipFill>
          <a:blip r:embed="rId5" cstate="email">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sp>
        <p:nvSpPr>
          <p:cNvPr id="11" name="Rectangle 5">
            <a:extLst>
              <a:ext uri="{FF2B5EF4-FFF2-40B4-BE49-F238E27FC236}">
                <a16:creationId xmlns:a16="http://schemas.microsoft.com/office/drawing/2014/main" id="{5EFE5636-8D9B-0443-A293-CD5EB2C9C058}"/>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pic>
        <p:nvPicPr>
          <p:cNvPr id="13" name="Imagen 12">
            <a:extLst>
              <a:ext uri="{FF2B5EF4-FFF2-40B4-BE49-F238E27FC236}">
                <a16:creationId xmlns:a16="http://schemas.microsoft.com/office/drawing/2014/main" id="{853EF910-5F12-FD4C-B6E3-5DC9D202E3AE}"/>
              </a:ext>
            </a:extLst>
          </p:cNvPr>
          <p:cNvPicPr>
            <a:picLocks noChangeAspect="1"/>
          </p:cNvPicPr>
          <p:nvPr/>
        </p:nvPicPr>
        <p:blipFill>
          <a:blip r:embed="rId4"/>
          <a:stretch>
            <a:fillRect/>
          </a:stretch>
        </p:blipFill>
        <p:spPr>
          <a:xfrm>
            <a:off x="1008064" y="2256224"/>
            <a:ext cx="103867" cy="106967"/>
          </a:xfrm>
          <a:prstGeom prst="rect">
            <a:avLst/>
          </a:prstGeom>
        </p:spPr>
      </p:pic>
      <p:pic>
        <p:nvPicPr>
          <p:cNvPr id="15" name="Imagen 14">
            <a:extLst>
              <a:ext uri="{FF2B5EF4-FFF2-40B4-BE49-F238E27FC236}">
                <a16:creationId xmlns:a16="http://schemas.microsoft.com/office/drawing/2014/main" id="{687135BF-ADDE-6E4F-86C4-524E60FA2151}"/>
              </a:ext>
            </a:extLst>
          </p:cNvPr>
          <p:cNvPicPr>
            <a:picLocks noChangeAspect="1"/>
          </p:cNvPicPr>
          <p:nvPr/>
        </p:nvPicPr>
        <p:blipFill>
          <a:blip r:embed="rId4"/>
          <a:stretch>
            <a:fillRect/>
          </a:stretch>
        </p:blipFill>
        <p:spPr>
          <a:xfrm>
            <a:off x="1008064" y="2884377"/>
            <a:ext cx="103867" cy="106967"/>
          </a:xfrm>
          <a:prstGeom prst="rect">
            <a:avLst/>
          </a:prstGeom>
        </p:spPr>
      </p:pic>
      <p:pic>
        <p:nvPicPr>
          <p:cNvPr id="16" name="Imagen 15">
            <a:extLst>
              <a:ext uri="{FF2B5EF4-FFF2-40B4-BE49-F238E27FC236}">
                <a16:creationId xmlns:a16="http://schemas.microsoft.com/office/drawing/2014/main" id="{B268B214-CBD6-0149-8225-DBF50CB3F0B8}"/>
              </a:ext>
            </a:extLst>
          </p:cNvPr>
          <p:cNvPicPr>
            <a:picLocks noChangeAspect="1"/>
          </p:cNvPicPr>
          <p:nvPr/>
        </p:nvPicPr>
        <p:blipFill>
          <a:blip r:embed="rId4"/>
          <a:stretch>
            <a:fillRect/>
          </a:stretch>
        </p:blipFill>
        <p:spPr>
          <a:xfrm>
            <a:off x="1008064" y="3528432"/>
            <a:ext cx="103867" cy="106967"/>
          </a:xfrm>
          <a:prstGeom prst="rect">
            <a:avLst/>
          </a:prstGeom>
        </p:spPr>
      </p:pic>
      <p:pic>
        <p:nvPicPr>
          <p:cNvPr id="17" name="Imagen 16">
            <a:extLst>
              <a:ext uri="{FF2B5EF4-FFF2-40B4-BE49-F238E27FC236}">
                <a16:creationId xmlns:a16="http://schemas.microsoft.com/office/drawing/2014/main" id="{A64689E8-4867-FB42-BF99-F284331408AE}"/>
              </a:ext>
            </a:extLst>
          </p:cNvPr>
          <p:cNvPicPr>
            <a:picLocks noChangeAspect="1"/>
          </p:cNvPicPr>
          <p:nvPr/>
        </p:nvPicPr>
        <p:blipFill>
          <a:blip r:embed="rId4"/>
          <a:stretch>
            <a:fillRect/>
          </a:stretch>
        </p:blipFill>
        <p:spPr>
          <a:xfrm>
            <a:off x="1008064" y="4172488"/>
            <a:ext cx="103867" cy="106967"/>
          </a:xfrm>
          <a:prstGeom prst="rect">
            <a:avLst/>
          </a:prstGeom>
        </p:spPr>
      </p:pic>
    </p:spTree>
    <p:custDataLst>
      <p:tags r:id="rId1"/>
    </p:custDataLst>
    <p:extLst>
      <p:ext uri="{BB962C8B-B14F-4D97-AF65-F5344CB8AC3E}">
        <p14:creationId xmlns:p14="http://schemas.microsoft.com/office/powerpoint/2010/main" val="148054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68280EC-7AC6-574C-A99C-75DB6C660776}"/>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503D5854-6CEA-6449-9DE4-04699B122D14}"/>
              </a:ext>
            </a:extLst>
          </p:cNvPr>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2566194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ED317106-FE27-8243-8833-EF0EB6C712E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54113" y="912812"/>
            <a:ext cx="6221576" cy="4319875"/>
          </a:xfrm>
          <a:prstGeom prst="rect">
            <a:avLst/>
          </a:prstGeom>
        </p:spPr>
      </p:pic>
      <p:sp>
        <p:nvSpPr>
          <p:cNvPr id="5" name="Rectangle 5">
            <a:extLst>
              <a:ext uri="{FF2B5EF4-FFF2-40B4-BE49-F238E27FC236}">
                <a16:creationId xmlns:a16="http://schemas.microsoft.com/office/drawing/2014/main" id="{1833E14F-E58F-0949-AA26-2908E711BD32}"/>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7" name="Redondear rectángulo de esquina del mismo lado 6">
            <a:extLst>
              <a:ext uri="{FF2B5EF4-FFF2-40B4-BE49-F238E27FC236}">
                <a16:creationId xmlns:a16="http://schemas.microsoft.com/office/drawing/2014/main" id="{38E80666-17F8-8848-9BA1-19B65854900C}"/>
              </a:ext>
            </a:extLst>
          </p:cNvPr>
          <p:cNvSpPr/>
          <p:nvPr/>
        </p:nvSpPr>
        <p:spPr>
          <a:xfrm rot="16200000">
            <a:off x="-541338" y="1957388"/>
            <a:ext cx="4321178" cy="2232024"/>
          </a:xfrm>
          <a:prstGeom prst="round2SameRect">
            <a:avLst>
              <a:gd name="adj1" fmla="val 5364"/>
              <a:gd name="adj2" fmla="val 0"/>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CuadroTexto 7">
            <a:extLst>
              <a:ext uri="{FF2B5EF4-FFF2-40B4-BE49-F238E27FC236}">
                <a16:creationId xmlns:a16="http://schemas.microsoft.com/office/drawing/2014/main" id="{B05749AC-D56B-AB4E-929E-7A7DB4DEF6A4}"/>
              </a:ext>
            </a:extLst>
          </p:cNvPr>
          <p:cNvSpPr txBox="1"/>
          <p:nvPr/>
        </p:nvSpPr>
        <p:spPr>
          <a:xfrm>
            <a:off x="727176" y="2388978"/>
            <a:ext cx="1760843" cy="1723549"/>
          </a:xfrm>
          <a:prstGeom prst="rect">
            <a:avLst/>
          </a:prstGeom>
          <a:noFill/>
        </p:spPr>
        <p:txBody>
          <a:bodyPr wrap="square" lIns="0" tIns="0" rIns="0" bIns="0" rtlCol="0">
            <a:spAutoFit/>
          </a:bodyPr>
          <a:lstStyle/>
          <a:p>
            <a:pPr>
              <a:spcBef>
                <a:spcPct val="50000"/>
              </a:spcBef>
              <a:buSzPts val="1600"/>
            </a:pPr>
            <a:r>
              <a:rPr lang="es-ES_tradnl" altLang="es-PE" sz="1600" b="1" dirty="0">
                <a:solidFill>
                  <a:schemeClr val="bg1"/>
                </a:solidFill>
                <a:latin typeface="Calibri" charset="0"/>
                <a:cs typeface="Calibri" charset="0"/>
              </a:rPr>
              <a:t>El transporte representa el costo más elevado en la logística, le siguen los costos de almacenes y de inventarios.</a:t>
            </a:r>
            <a:endParaRPr lang="es-ES" altLang="es-PE" sz="1600" b="1" dirty="0">
              <a:solidFill>
                <a:schemeClr val="bg1"/>
              </a:solidFill>
              <a:latin typeface="Calibri" charset="0"/>
              <a:cs typeface="Calibri" charset="0"/>
            </a:endParaRPr>
          </a:p>
        </p:txBody>
      </p:sp>
      <p:pic>
        <p:nvPicPr>
          <p:cNvPr id="9" name="Imagen 8">
            <a:extLst>
              <a:ext uri="{FF2B5EF4-FFF2-40B4-BE49-F238E27FC236}">
                <a16:creationId xmlns:a16="http://schemas.microsoft.com/office/drawing/2014/main" id="{9D389968-AA6D-CD43-A877-81877733EF20}"/>
              </a:ext>
            </a:extLst>
          </p:cNvPr>
          <p:cNvPicPr>
            <a:picLocks noChangeAspect="1"/>
          </p:cNvPicPr>
          <p:nvPr/>
        </p:nvPicPr>
        <p:blipFill>
          <a:blip r:embed="rId4">
            <a:alphaModFix/>
            <a:lum bright="100000" contrast="100000"/>
          </a:blip>
          <a:stretch>
            <a:fillRect/>
          </a:stretch>
        </p:blipFill>
        <p:spPr>
          <a:xfrm>
            <a:off x="727177" y="2086648"/>
            <a:ext cx="157605" cy="157605"/>
          </a:xfrm>
          <a:prstGeom prst="rect">
            <a:avLst/>
          </a:prstGeom>
        </p:spPr>
      </p:pic>
    </p:spTree>
    <p:extLst>
      <p:ext uri="{BB962C8B-B14F-4D97-AF65-F5344CB8AC3E}">
        <p14:creationId xmlns:p14="http://schemas.microsoft.com/office/powerpoint/2010/main" val="3565997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1504675"/>
            <a:ext cx="8172450" cy="815608"/>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SOPORTE DEL DESARROLLO ECONÓMICO</a:t>
            </a:r>
            <a:endParaRPr lang="es-PE" sz="1600" b="1"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El transporte es fundamental para respaldar el crecimiento económico, crear empleo y conectar a las personas con servicios esenciales, como la atención de salud o la educación.</a:t>
            </a:r>
          </a:p>
        </p:txBody>
      </p:sp>
      <p:sp>
        <p:nvSpPr>
          <p:cNvPr id="8" name="Rectangle 5">
            <a:extLst>
              <a:ext uri="{FF2B5EF4-FFF2-40B4-BE49-F238E27FC236}">
                <a16:creationId xmlns:a16="http://schemas.microsoft.com/office/drawing/2014/main" id="{A32AFE9E-4B7E-064F-9722-92DF6FDD94B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9" name="Grupo 8">
            <a:extLst>
              <a:ext uri="{FF2B5EF4-FFF2-40B4-BE49-F238E27FC236}">
                <a16:creationId xmlns:a16="http://schemas.microsoft.com/office/drawing/2014/main" id="{9A447FEA-7C95-9A4F-9D1D-FFBE6CB05D3F}"/>
              </a:ext>
            </a:extLst>
          </p:cNvPr>
          <p:cNvGrpSpPr/>
          <p:nvPr/>
        </p:nvGrpSpPr>
        <p:grpSpPr>
          <a:xfrm>
            <a:off x="326977" y="917244"/>
            <a:ext cx="1879509" cy="394721"/>
            <a:chOff x="287221" y="917244"/>
            <a:chExt cx="2209952" cy="500394"/>
          </a:xfrm>
        </p:grpSpPr>
        <p:sp>
          <p:nvSpPr>
            <p:cNvPr id="10" name="Rectángulo redondeado 9">
              <a:extLst>
                <a:ext uri="{FF2B5EF4-FFF2-40B4-BE49-F238E27FC236}">
                  <a16:creationId xmlns:a16="http://schemas.microsoft.com/office/drawing/2014/main" id="{F6026AC7-DA02-AF4F-BFD5-2987017B9DD1}"/>
                </a:ext>
              </a:extLst>
            </p:cNvPr>
            <p:cNvSpPr/>
            <p:nvPr/>
          </p:nvSpPr>
          <p:spPr>
            <a:xfrm>
              <a:off x="503238" y="917244"/>
              <a:ext cx="1993935" cy="500394"/>
            </a:xfrm>
            <a:prstGeom prst="roundRect">
              <a:avLst>
                <a:gd name="adj" fmla="val 24841"/>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1588" algn="ctr">
                <a:tabLst>
                  <a:tab pos="569913" algn="l"/>
                </a:tabLst>
              </a:pPr>
              <a:r>
                <a:rPr lang="es-ES_tradnl" sz="1400" b="1" dirty="0">
                  <a:latin typeface="Calibri" charset="0"/>
                  <a:ea typeface="Calibri" charset="0"/>
                  <a:cs typeface="Calibri" charset="0"/>
                </a:rPr>
                <a:t>IMPORTANCIA</a:t>
              </a:r>
            </a:p>
          </p:txBody>
        </p:sp>
        <p:grpSp>
          <p:nvGrpSpPr>
            <p:cNvPr id="11" name="Agrupar 14">
              <a:extLst>
                <a:ext uri="{FF2B5EF4-FFF2-40B4-BE49-F238E27FC236}">
                  <a16:creationId xmlns:a16="http://schemas.microsoft.com/office/drawing/2014/main" id="{B86A6A83-7033-614F-BF83-E18FC322C5B9}"/>
                </a:ext>
              </a:extLst>
            </p:cNvPr>
            <p:cNvGrpSpPr/>
            <p:nvPr/>
          </p:nvGrpSpPr>
          <p:grpSpPr>
            <a:xfrm>
              <a:off x="287221" y="965530"/>
              <a:ext cx="459474" cy="403823"/>
              <a:chOff x="5892512" y="2805541"/>
              <a:chExt cx="459474" cy="403823"/>
            </a:xfrm>
          </p:grpSpPr>
          <p:sp>
            <p:nvSpPr>
              <p:cNvPr id="12" name="Elipse 11">
                <a:extLst>
                  <a:ext uri="{FF2B5EF4-FFF2-40B4-BE49-F238E27FC236}">
                    <a16:creationId xmlns:a16="http://schemas.microsoft.com/office/drawing/2014/main" id="{B85C73F1-DE15-4E46-9455-EA6703552BB8}"/>
                  </a:ext>
                </a:extLst>
              </p:cNvPr>
              <p:cNvSpPr/>
              <p:nvPr/>
            </p:nvSpPr>
            <p:spPr>
              <a:xfrm>
                <a:off x="5956277" y="2824919"/>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3" name="Elipse 12">
                <a:extLst>
                  <a:ext uri="{FF2B5EF4-FFF2-40B4-BE49-F238E27FC236}">
                    <a16:creationId xmlns:a16="http://schemas.microsoft.com/office/drawing/2014/main" id="{3343FA2A-54E0-D74B-B6D1-F55863FB5D24}"/>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4" name="Triángulo 13">
                <a:extLst>
                  <a:ext uri="{FF2B5EF4-FFF2-40B4-BE49-F238E27FC236}">
                    <a16:creationId xmlns:a16="http://schemas.microsoft.com/office/drawing/2014/main" id="{B7A89C28-B2F6-7A4B-AB7E-DFB363CD6510}"/>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grpSp>
        <p:nvGrpSpPr>
          <p:cNvPr id="22" name="Grupo 21">
            <a:extLst>
              <a:ext uri="{FF2B5EF4-FFF2-40B4-BE49-F238E27FC236}">
                <a16:creationId xmlns:a16="http://schemas.microsoft.com/office/drawing/2014/main" id="{FCD746D9-D2F0-9947-B5D1-532DD0500EEE}"/>
              </a:ext>
            </a:extLst>
          </p:cNvPr>
          <p:cNvGrpSpPr/>
          <p:nvPr/>
        </p:nvGrpSpPr>
        <p:grpSpPr>
          <a:xfrm>
            <a:off x="510694" y="2743258"/>
            <a:ext cx="8157900" cy="1707717"/>
            <a:chOff x="675613" y="2709642"/>
            <a:chExt cx="7451289" cy="1559800"/>
          </a:xfrm>
        </p:grpSpPr>
        <p:pic>
          <p:nvPicPr>
            <p:cNvPr id="17" name="Imagen 16">
              <a:extLst>
                <a:ext uri="{FF2B5EF4-FFF2-40B4-BE49-F238E27FC236}">
                  <a16:creationId xmlns:a16="http://schemas.microsoft.com/office/drawing/2014/main" id="{7F474049-77ED-A340-A505-D3B33DF3325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108419" y="2709642"/>
              <a:ext cx="2353263" cy="1559800"/>
            </a:xfrm>
            <a:prstGeom prst="rect">
              <a:avLst/>
            </a:prstGeom>
          </p:spPr>
        </p:pic>
        <p:pic>
          <p:nvPicPr>
            <p:cNvPr id="19" name="Imagen 18">
              <a:extLst>
                <a:ext uri="{FF2B5EF4-FFF2-40B4-BE49-F238E27FC236}">
                  <a16:creationId xmlns:a16="http://schemas.microsoft.com/office/drawing/2014/main" id="{E98D91C0-8B4D-F146-8A62-71A043B8963C}"/>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531065" y="2709642"/>
              <a:ext cx="2595837" cy="1559800"/>
            </a:xfrm>
            <a:prstGeom prst="rect">
              <a:avLst/>
            </a:prstGeom>
          </p:spPr>
        </p:pic>
        <p:pic>
          <p:nvPicPr>
            <p:cNvPr id="21" name="Imagen 20">
              <a:extLst>
                <a:ext uri="{FF2B5EF4-FFF2-40B4-BE49-F238E27FC236}">
                  <a16:creationId xmlns:a16="http://schemas.microsoft.com/office/drawing/2014/main" id="{1EC28AA9-9568-7E4E-AC48-F17A8CFDA55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75613" y="2709642"/>
              <a:ext cx="2349975" cy="1559800"/>
            </a:xfrm>
            <a:prstGeom prst="rect">
              <a:avLst/>
            </a:prstGeom>
          </p:spPr>
        </p:pic>
      </p:grpSp>
    </p:spTree>
    <p:extLst>
      <p:ext uri="{BB962C8B-B14F-4D97-AF65-F5344CB8AC3E}">
        <p14:creationId xmlns:p14="http://schemas.microsoft.com/office/powerpoint/2010/main" val="193376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4027" y="912813"/>
            <a:ext cx="7919338" cy="1708160"/>
          </a:xfrm>
          <a:prstGeom prst="rect">
            <a:avLst/>
          </a:prstGeom>
        </p:spPr>
        <p:txBody>
          <a:bodyPr vert="horz" wrap="square" lIns="0" tIns="0" rIns="0" bIns="0" rtlCol="0">
            <a:spAutoFit/>
          </a:bodyPr>
          <a:lstStyle/>
          <a:p>
            <a:pPr marL="11725">
              <a:spcAft>
                <a:spcPts val="600"/>
              </a:spcAft>
              <a:buSzPct val="100000"/>
              <a:tabLst>
                <a:tab pos="121285" algn="l"/>
              </a:tabLst>
            </a:pPr>
            <a:r>
              <a:rPr lang="es-ES" sz="1600" b="1" spc="-10" dirty="0">
                <a:solidFill>
                  <a:srgbClr val="262626"/>
                </a:solidFill>
                <a:cs typeface="Source Sans Pro"/>
              </a:rPr>
              <a:t>LA RED VIAL Y EL TRANSPORTE ACERCAN LOS PRODUCTOS AL MERCADO</a:t>
            </a:r>
            <a:endParaRPr lang="es-PE" sz="1600" b="1" spc="-10" dirty="0">
              <a:solidFill>
                <a:srgbClr val="262626"/>
              </a:solidFill>
              <a:cs typeface="Source Sans Pro"/>
            </a:endParaRPr>
          </a:p>
          <a:p>
            <a:pPr marL="179388" indent="-168275">
              <a:buSzPct val="100000"/>
              <a:buFont typeface="Arial" panose="020B0604020202020204" pitchFamily="34" charset="0"/>
              <a:buChar char="•"/>
              <a:tabLst>
                <a:tab pos="120650" algn="l"/>
              </a:tabLst>
            </a:pPr>
            <a:r>
              <a:rPr lang="es-ES" sz="1500" spc="-10" dirty="0">
                <a:solidFill>
                  <a:srgbClr val="262626"/>
                </a:solidFill>
                <a:cs typeface="Source Sans Pro"/>
              </a:rPr>
              <a:t>Los productos que se cultivan en la selva y en la sierra del Perú se transportan a los mercados de la costa por medio de camiones que cruzan los andes. Las redes viales y los camiones acercan los productos a los mercados y representan uno de los pilares más importantes  del desarrollo de la economía en todo el mundo.</a:t>
            </a:r>
          </a:p>
          <a:p>
            <a:pPr marL="179388" indent="-168275">
              <a:buSzPct val="100000"/>
              <a:buFont typeface="Arial" panose="020B0604020202020204" pitchFamily="34" charset="0"/>
              <a:buChar char="•"/>
              <a:tabLst>
                <a:tab pos="120650" algn="l"/>
              </a:tabLst>
            </a:pPr>
            <a:endParaRPr lang="es-ES" sz="1500" spc="-10" dirty="0">
              <a:solidFill>
                <a:srgbClr val="262626"/>
              </a:solidFill>
              <a:cs typeface="Source Sans Pro"/>
            </a:endParaRPr>
          </a:p>
          <a:p>
            <a:pPr marL="179388" indent="-168275">
              <a:buSzPct val="100000"/>
              <a:buFont typeface="Arial" panose="020B0604020202020204" pitchFamily="34" charset="0"/>
              <a:buChar char="•"/>
              <a:tabLst>
                <a:tab pos="120650" algn="l"/>
              </a:tabLst>
            </a:pPr>
            <a:r>
              <a:rPr lang="es-ES" sz="1500" spc="-10" dirty="0">
                <a:solidFill>
                  <a:srgbClr val="262626"/>
                </a:solidFill>
                <a:cs typeface="Source Sans Pro"/>
              </a:rPr>
              <a:t>El transporte conecta a las personas con servicios esenciales como la atención de salud y educación.</a:t>
            </a:r>
          </a:p>
        </p:txBody>
      </p:sp>
      <p:sp>
        <p:nvSpPr>
          <p:cNvPr id="8" name="Rectangle 5">
            <a:extLst>
              <a:ext uri="{FF2B5EF4-FFF2-40B4-BE49-F238E27FC236}">
                <a16:creationId xmlns:a16="http://schemas.microsoft.com/office/drawing/2014/main" id="{2ABBBF27-89CF-554C-908A-CA7E9057CF84}"/>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GESTIÓN DEL TRANSPORTE</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2" name="Rectángulo redondeado 11">
            <a:extLst>
              <a:ext uri="{FF2B5EF4-FFF2-40B4-BE49-F238E27FC236}">
                <a16:creationId xmlns:a16="http://schemas.microsoft.com/office/drawing/2014/main" id="{C98E6A4A-44B5-604E-A609-06635633058B}"/>
              </a:ext>
            </a:extLst>
          </p:cNvPr>
          <p:cNvSpPr/>
          <p:nvPr/>
        </p:nvSpPr>
        <p:spPr>
          <a:xfrm>
            <a:off x="1021352" y="2857500"/>
            <a:ext cx="3211919" cy="2122646"/>
          </a:xfrm>
          <a:prstGeom prst="roundRect">
            <a:avLst>
              <a:gd name="adj" fmla="val 7374"/>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s-ES" sz="1500" dirty="0">
              <a:solidFill>
                <a:schemeClr val="bg1"/>
              </a:solidFill>
              <a:latin typeface="Calibri"/>
              <a:cs typeface="Calibri"/>
            </a:endParaRPr>
          </a:p>
        </p:txBody>
      </p:sp>
      <p:sp>
        <p:nvSpPr>
          <p:cNvPr id="9" name="CuadroTexto 8">
            <a:extLst>
              <a:ext uri="{FF2B5EF4-FFF2-40B4-BE49-F238E27FC236}">
                <a16:creationId xmlns:a16="http://schemas.microsoft.com/office/drawing/2014/main" id="{A81B3093-1C97-F242-B476-03F58C8A8628}"/>
              </a:ext>
            </a:extLst>
          </p:cNvPr>
          <p:cNvSpPr txBox="1"/>
          <p:nvPr/>
        </p:nvSpPr>
        <p:spPr>
          <a:xfrm>
            <a:off x="1333232" y="3900900"/>
            <a:ext cx="2547651" cy="923330"/>
          </a:xfrm>
          <a:prstGeom prst="rect">
            <a:avLst/>
          </a:prstGeom>
          <a:noFill/>
        </p:spPr>
        <p:txBody>
          <a:bodyPr wrap="square" lIns="0" tIns="0" rIns="0" bIns="0" rtlCol="0">
            <a:spAutoFit/>
          </a:bodyPr>
          <a:lstStyle/>
          <a:p>
            <a:r>
              <a:rPr lang="es-ES_tradnl" sz="1500" b="1" dirty="0">
                <a:solidFill>
                  <a:schemeClr val="bg1"/>
                </a:solidFill>
                <a:latin typeface="Calibri" charset="0"/>
                <a:cs typeface="Calibri" charset="0"/>
              </a:rPr>
              <a:t>Km es la </a:t>
            </a:r>
            <a:r>
              <a:rPr lang="es-ES_tradnl" sz="1500" b="1" dirty="0">
                <a:solidFill>
                  <a:srgbClr val="FFFF00"/>
                </a:solidFill>
                <a:latin typeface="Calibri" charset="0"/>
                <a:cs typeface="Calibri" charset="0"/>
              </a:rPr>
              <a:t>extensión de la red vial peruana</a:t>
            </a:r>
            <a:r>
              <a:rPr lang="es-ES_tradnl" sz="1500" b="1" dirty="0">
                <a:solidFill>
                  <a:schemeClr val="bg1"/>
                </a:solidFill>
                <a:latin typeface="Calibri" charset="0"/>
                <a:cs typeface="Calibri" charset="0"/>
              </a:rPr>
              <a:t> en costa, sierra y selva. Todavía hay muchos pueblos desconectados.</a:t>
            </a:r>
          </a:p>
        </p:txBody>
      </p:sp>
      <p:sp>
        <p:nvSpPr>
          <p:cNvPr id="10" name="CuadroTexto 9">
            <a:extLst>
              <a:ext uri="{FF2B5EF4-FFF2-40B4-BE49-F238E27FC236}">
                <a16:creationId xmlns:a16="http://schemas.microsoft.com/office/drawing/2014/main" id="{5B1BADE8-5BF4-3F4E-AE79-6147CBB8B2CD}"/>
              </a:ext>
            </a:extLst>
          </p:cNvPr>
          <p:cNvSpPr txBox="1"/>
          <p:nvPr/>
        </p:nvSpPr>
        <p:spPr>
          <a:xfrm>
            <a:off x="1333233" y="3208997"/>
            <a:ext cx="2462590" cy="738664"/>
          </a:xfrm>
          <a:prstGeom prst="rect">
            <a:avLst/>
          </a:prstGeom>
          <a:noFill/>
        </p:spPr>
        <p:txBody>
          <a:bodyPr wrap="square" lIns="0" tIns="0" rIns="0" bIns="0" rtlCol="0">
            <a:spAutoFit/>
          </a:bodyPr>
          <a:lstStyle/>
          <a:p>
            <a:pPr lvl="0"/>
            <a:r>
              <a:rPr lang="es-ES" sz="4800" b="1" dirty="0">
                <a:solidFill>
                  <a:schemeClr val="bg1"/>
                </a:solidFill>
                <a:latin typeface="Calibri" charset="0"/>
                <a:ea typeface="Calibri" charset="0"/>
                <a:cs typeface="Calibri" charset="0"/>
              </a:rPr>
              <a:t>165,000</a:t>
            </a:r>
            <a:endParaRPr lang="es-PE" sz="4800" b="1" dirty="0">
              <a:solidFill>
                <a:schemeClr val="bg1"/>
              </a:solidFill>
              <a:latin typeface="Calibri" charset="0"/>
              <a:ea typeface="Calibri" charset="0"/>
              <a:cs typeface="Calibri" charset="0"/>
            </a:endParaRPr>
          </a:p>
        </p:txBody>
      </p:sp>
      <p:pic>
        <p:nvPicPr>
          <p:cNvPr id="11" name="Imagen 10">
            <a:extLst>
              <a:ext uri="{FF2B5EF4-FFF2-40B4-BE49-F238E27FC236}">
                <a16:creationId xmlns:a16="http://schemas.microsoft.com/office/drawing/2014/main" id="{0A6DA5DB-4AEB-314E-9BCC-294A347C065A}"/>
              </a:ext>
            </a:extLst>
          </p:cNvPr>
          <p:cNvPicPr>
            <a:picLocks noChangeAspect="1"/>
          </p:cNvPicPr>
          <p:nvPr/>
        </p:nvPicPr>
        <p:blipFill>
          <a:blip r:embed="rId3">
            <a:alphaModFix/>
            <a:lum bright="100000" contrast="100000"/>
          </a:blip>
          <a:stretch>
            <a:fillRect/>
          </a:stretch>
        </p:blipFill>
        <p:spPr>
          <a:xfrm>
            <a:off x="1333233" y="3074918"/>
            <a:ext cx="157605" cy="157605"/>
          </a:xfrm>
          <a:prstGeom prst="rect">
            <a:avLst/>
          </a:prstGeom>
        </p:spPr>
      </p:pic>
      <p:sp>
        <p:nvSpPr>
          <p:cNvPr id="14" name="Rectángulo redondeado 13">
            <a:extLst>
              <a:ext uri="{FF2B5EF4-FFF2-40B4-BE49-F238E27FC236}">
                <a16:creationId xmlns:a16="http://schemas.microsoft.com/office/drawing/2014/main" id="{7C759CAD-45B3-E14C-AE24-3271850BD034}"/>
              </a:ext>
            </a:extLst>
          </p:cNvPr>
          <p:cNvSpPr/>
          <p:nvPr/>
        </p:nvSpPr>
        <p:spPr>
          <a:xfrm>
            <a:off x="5040459" y="2857500"/>
            <a:ext cx="3211919" cy="2122646"/>
          </a:xfrm>
          <a:prstGeom prst="roundRect">
            <a:avLst>
              <a:gd name="adj" fmla="val 7374"/>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s-ES" sz="1500" dirty="0">
              <a:solidFill>
                <a:schemeClr val="bg1"/>
              </a:solidFill>
              <a:latin typeface="Calibri"/>
              <a:cs typeface="Calibri"/>
            </a:endParaRPr>
          </a:p>
        </p:txBody>
      </p:sp>
      <p:sp>
        <p:nvSpPr>
          <p:cNvPr id="15" name="CuadroTexto 14">
            <a:extLst>
              <a:ext uri="{FF2B5EF4-FFF2-40B4-BE49-F238E27FC236}">
                <a16:creationId xmlns:a16="http://schemas.microsoft.com/office/drawing/2014/main" id="{CA89F5E8-D2C5-8D4C-B767-1166EAA7D975}"/>
              </a:ext>
            </a:extLst>
          </p:cNvPr>
          <p:cNvSpPr txBox="1"/>
          <p:nvPr/>
        </p:nvSpPr>
        <p:spPr>
          <a:xfrm>
            <a:off x="5352339" y="3900900"/>
            <a:ext cx="2547651" cy="923330"/>
          </a:xfrm>
          <a:prstGeom prst="rect">
            <a:avLst/>
          </a:prstGeom>
          <a:noFill/>
        </p:spPr>
        <p:txBody>
          <a:bodyPr wrap="square" lIns="0" tIns="0" rIns="0" bIns="0" rtlCol="0">
            <a:spAutoFit/>
          </a:bodyPr>
          <a:lstStyle/>
          <a:p>
            <a:r>
              <a:rPr lang="es-ES_tradnl" sz="1500" b="1" dirty="0">
                <a:solidFill>
                  <a:schemeClr val="bg1"/>
                </a:solidFill>
                <a:latin typeface="Calibri" charset="0"/>
                <a:cs typeface="Calibri" charset="0"/>
              </a:rPr>
              <a:t>Solo el 20 % de toda la red vial peruana se encuentra </a:t>
            </a:r>
            <a:r>
              <a:rPr lang="es-ES_tradnl" sz="1500" b="1" dirty="0">
                <a:solidFill>
                  <a:srgbClr val="FFFF00"/>
                </a:solidFill>
                <a:latin typeface="Calibri" charset="0"/>
                <a:cs typeface="Calibri" charset="0"/>
              </a:rPr>
              <a:t>asfaltado</a:t>
            </a:r>
            <a:r>
              <a:rPr lang="es-ES_tradnl" sz="1500" b="1" dirty="0">
                <a:solidFill>
                  <a:schemeClr val="bg1"/>
                </a:solidFill>
                <a:latin typeface="Calibri" charset="0"/>
                <a:cs typeface="Calibri" charset="0"/>
              </a:rPr>
              <a:t>, el resto es camino en trocha o afirmado.</a:t>
            </a:r>
          </a:p>
        </p:txBody>
      </p:sp>
      <p:sp>
        <p:nvSpPr>
          <p:cNvPr id="16" name="CuadroTexto 15">
            <a:extLst>
              <a:ext uri="{FF2B5EF4-FFF2-40B4-BE49-F238E27FC236}">
                <a16:creationId xmlns:a16="http://schemas.microsoft.com/office/drawing/2014/main" id="{11C60AAF-038D-C344-84FC-FE5B629B6D2F}"/>
              </a:ext>
            </a:extLst>
          </p:cNvPr>
          <p:cNvSpPr txBox="1"/>
          <p:nvPr/>
        </p:nvSpPr>
        <p:spPr>
          <a:xfrm>
            <a:off x="5352340" y="3208997"/>
            <a:ext cx="2462590" cy="738664"/>
          </a:xfrm>
          <a:prstGeom prst="rect">
            <a:avLst/>
          </a:prstGeom>
          <a:noFill/>
        </p:spPr>
        <p:txBody>
          <a:bodyPr wrap="square" lIns="0" tIns="0" rIns="0" bIns="0" rtlCol="0">
            <a:spAutoFit/>
          </a:bodyPr>
          <a:lstStyle/>
          <a:p>
            <a:pPr lvl="0"/>
            <a:r>
              <a:rPr lang="es-ES" sz="4800" b="1" dirty="0">
                <a:solidFill>
                  <a:schemeClr val="bg1"/>
                </a:solidFill>
                <a:latin typeface="Calibri" charset="0"/>
                <a:ea typeface="Calibri" charset="0"/>
                <a:cs typeface="Calibri" charset="0"/>
              </a:rPr>
              <a:t>20%</a:t>
            </a:r>
            <a:endParaRPr lang="es-PE" sz="4800" b="1" dirty="0">
              <a:solidFill>
                <a:schemeClr val="bg1"/>
              </a:solidFill>
              <a:latin typeface="Calibri" charset="0"/>
              <a:ea typeface="Calibri" charset="0"/>
              <a:cs typeface="Calibri" charset="0"/>
            </a:endParaRPr>
          </a:p>
        </p:txBody>
      </p:sp>
      <p:pic>
        <p:nvPicPr>
          <p:cNvPr id="17" name="Imagen 16">
            <a:extLst>
              <a:ext uri="{FF2B5EF4-FFF2-40B4-BE49-F238E27FC236}">
                <a16:creationId xmlns:a16="http://schemas.microsoft.com/office/drawing/2014/main" id="{97B4648F-EE0E-8746-AEF7-51224C132F60}"/>
              </a:ext>
            </a:extLst>
          </p:cNvPr>
          <p:cNvPicPr>
            <a:picLocks noChangeAspect="1"/>
          </p:cNvPicPr>
          <p:nvPr/>
        </p:nvPicPr>
        <p:blipFill>
          <a:blip r:embed="rId3">
            <a:alphaModFix/>
            <a:lum bright="100000" contrast="100000"/>
          </a:blip>
          <a:stretch>
            <a:fillRect/>
          </a:stretch>
        </p:blipFill>
        <p:spPr>
          <a:xfrm>
            <a:off x="5352340" y="3074918"/>
            <a:ext cx="157605" cy="157605"/>
          </a:xfrm>
          <a:prstGeom prst="rect">
            <a:avLst/>
          </a:prstGeom>
        </p:spPr>
      </p:pic>
    </p:spTree>
    <p:extLst>
      <p:ext uri="{BB962C8B-B14F-4D97-AF65-F5344CB8AC3E}">
        <p14:creationId xmlns:p14="http://schemas.microsoft.com/office/powerpoint/2010/main" val="229114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DESIGN_ID_OFFICE THEME" val="Yge96mEv"/>
  <p:tag name="ARTICULATE_SLIDE_COUNT" val="1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11502</TotalTime>
  <Words>4954</Words>
  <Application>Microsoft Office PowerPoint</Application>
  <PresentationFormat>Presentación en pantalla (16:10)</PresentationFormat>
  <Paragraphs>603</Paragraphs>
  <Slides>64</Slides>
  <Notes>60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64</vt:i4>
      </vt:variant>
    </vt:vector>
  </HeadingPairs>
  <TitlesOfParts>
    <vt:vector size="72" baseType="lpstr">
      <vt:lpstr>Arial</vt:lpstr>
      <vt:lpstr>Calibri</vt:lpstr>
      <vt:lpstr>Graphik Bold</vt:lpstr>
      <vt:lpstr>Graphik Regular</vt:lpstr>
      <vt:lpstr>Graphik-Medium</vt:lpstr>
      <vt:lpstr>Source Sans Pro</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ISIL</dc:creator>
  <cp:lastModifiedBy>Rosa Maria Muñoz Mendo</cp:lastModifiedBy>
  <cp:revision>824</cp:revision>
  <cp:lastPrinted>2018-01-16T21:42:59Z</cp:lastPrinted>
  <dcterms:created xsi:type="dcterms:W3CDTF">2016-10-06T14:52:02Z</dcterms:created>
  <dcterms:modified xsi:type="dcterms:W3CDTF">2024-08-09T16:46:32Z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